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0"/>
  </p:notesMasterIdLst>
  <p:sldIdLst>
    <p:sldId id="257" r:id="rId2"/>
    <p:sldId id="281" r:id="rId3"/>
    <p:sldId id="287" r:id="rId4"/>
    <p:sldId id="290" r:id="rId5"/>
    <p:sldId id="288" r:id="rId6"/>
    <p:sldId id="270" r:id="rId7"/>
    <p:sldId id="280" r:id="rId8"/>
    <p:sldId id="271" r:id="rId9"/>
    <p:sldId id="284" r:id="rId10"/>
    <p:sldId id="282" r:id="rId11"/>
    <p:sldId id="285" r:id="rId12"/>
    <p:sldId id="286" r:id="rId13"/>
    <p:sldId id="277" r:id="rId14"/>
    <p:sldId id="262" r:id="rId15"/>
    <p:sldId id="283" r:id="rId16"/>
    <p:sldId id="289" r:id="rId17"/>
    <p:sldId id="291" r:id="rId18"/>
    <p:sldId id="29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914" y="7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EA0E09-8403-4079-B275-1D7187E04328}"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D153362-EB2A-4735-B4E3-2803B107E5B6}">
      <dgm:prSet/>
      <dgm:spPr/>
      <dgm:t>
        <a:bodyPr/>
        <a:lstStyle/>
        <a:p>
          <a:pPr>
            <a:defRPr b="1"/>
          </a:pPr>
          <a:r>
            <a:rPr lang="en-US"/>
            <a:t>Information Night</a:t>
          </a:r>
        </a:p>
      </dgm:t>
    </dgm:pt>
    <dgm:pt modelId="{0C93E2A4-DB6D-4C6C-AE66-C3CF4C7081B1}" type="parTrans" cxnId="{61F563D4-7280-4364-80A5-A202632C6289}">
      <dgm:prSet/>
      <dgm:spPr/>
      <dgm:t>
        <a:bodyPr/>
        <a:lstStyle/>
        <a:p>
          <a:endParaRPr lang="en-US"/>
        </a:p>
      </dgm:t>
    </dgm:pt>
    <dgm:pt modelId="{ECD9D397-0151-47F0-8FE0-0A0070C378A5}" type="sibTrans" cxnId="{61F563D4-7280-4364-80A5-A202632C6289}">
      <dgm:prSet/>
      <dgm:spPr/>
      <dgm:t>
        <a:bodyPr/>
        <a:lstStyle/>
        <a:p>
          <a:endParaRPr lang="en-US"/>
        </a:p>
      </dgm:t>
    </dgm:pt>
    <dgm:pt modelId="{63494D8A-8D87-4816-B1D7-E2CF26E9A0E2}">
      <dgm:prSet/>
      <dgm:spPr/>
      <dgm:t>
        <a:bodyPr/>
        <a:lstStyle/>
        <a:p>
          <a:r>
            <a:rPr lang="en-US"/>
            <a:t>Tonight!</a:t>
          </a:r>
          <a:br>
            <a:rPr lang="en-US"/>
          </a:br>
          <a:endParaRPr lang="en-US"/>
        </a:p>
      </dgm:t>
    </dgm:pt>
    <dgm:pt modelId="{1A3F4DCC-E7E6-490F-B3A6-D66CA10C23AC}" type="parTrans" cxnId="{096633F7-6094-4497-B1BB-E00245FA6559}">
      <dgm:prSet/>
      <dgm:spPr/>
      <dgm:t>
        <a:bodyPr/>
        <a:lstStyle/>
        <a:p>
          <a:endParaRPr lang="en-US"/>
        </a:p>
      </dgm:t>
    </dgm:pt>
    <dgm:pt modelId="{BDF11B76-98AF-4ECD-9602-3EFF25DE22CE}" type="sibTrans" cxnId="{096633F7-6094-4497-B1BB-E00245FA6559}">
      <dgm:prSet/>
      <dgm:spPr/>
      <dgm:t>
        <a:bodyPr/>
        <a:lstStyle/>
        <a:p>
          <a:endParaRPr lang="en-US"/>
        </a:p>
      </dgm:t>
    </dgm:pt>
    <dgm:pt modelId="{4C646D0B-BAA1-4706-A142-2C79DFC0F1FD}">
      <dgm:prSet/>
      <dgm:spPr/>
      <dgm:t>
        <a:bodyPr/>
        <a:lstStyle/>
        <a:p>
          <a:pPr>
            <a:defRPr b="1"/>
          </a:pPr>
          <a:r>
            <a:rPr lang="en-US"/>
            <a:t>Meet The Team</a:t>
          </a:r>
        </a:p>
      </dgm:t>
    </dgm:pt>
    <dgm:pt modelId="{80623FDD-D6FB-4F17-BC54-B76A14460108}" type="parTrans" cxnId="{FD81B0F3-3F5D-4CEE-8667-E769F0C84959}">
      <dgm:prSet/>
      <dgm:spPr/>
      <dgm:t>
        <a:bodyPr/>
        <a:lstStyle/>
        <a:p>
          <a:endParaRPr lang="en-US"/>
        </a:p>
      </dgm:t>
    </dgm:pt>
    <dgm:pt modelId="{FE8D793B-7D9A-4018-88DA-173C5D57BA05}" type="sibTrans" cxnId="{FD81B0F3-3F5D-4CEE-8667-E769F0C84959}">
      <dgm:prSet/>
      <dgm:spPr/>
      <dgm:t>
        <a:bodyPr/>
        <a:lstStyle/>
        <a:p>
          <a:endParaRPr lang="en-US"/>
        </a:p>
      </dgm:t>
    </dgm:pt>
    <dgm:pt modelId="{BEF1B941-DCF9-4DA9-A62B-ECC0DD3B37DC}">
      <dgm:prSet/>
      <dgm:spPr/>
      <dgm:t>
        <a:bodyPr/>
        <a:lstStyle/>
        <a:p>
          <a:r>
            <a:rPr lang="en-US"/>
            <a:t>Who is UNH SEDS? Who are you?</a:t>
          </a:r>
        </a:p>
      </dgm:t>
    </dgm:pt>
    <dgm:pt modelId="{7CF7EB00-0A17-44E2-8EAA-0C6CEEFF7054}" type="parTrans" cxnId="{77773DA1-011A-4075-9E17-CD6C9C7E8587}">
      <dgm:prSet/>
      <dgm:spPr/>
      <dgm:t>
        <a:bodyPr/>
        <a:lstStyle/>
        <a:p>
          <a:endParaRPr lang="en-US"/>
        </a:p>
      </dgm:t>
    </dgm:pt>
    <dgm:pt modelId="{C6657C63-A18D-4E55-A836-62E86DC88E53}" type="sibTrans" cxnId="{77773DA1-011A-4075-9E17-CD6C9C7E8587}">
      <dgm:prSet/>
      <dgm:spPr/>
      <dgm:t>
        <a:bodyPr/>
        <a:lstStyle/>
        <a:p>
          <a:endParaRPr lang="en-US"/>
        </a:p>
      </dgm:t>
    </dgm:pt>
    <dgm:pt modelId="{163B5184-0968-4368-A6D2-14F9E82E01E0}">
      <dgm:prSet/>
      <dgm:spPr/>
      <dgm:t>
        <a:bodyPr/>
        <a:lstStyle/>
        <a:p>
          <a:pPr>
            <a:defRPr b="1"/>
          </a:pPr>
          <a:r>
            <a:rPr lang="en-US"/>
            <a:t>Rocket Building Techniques Workshop</a:t>
          </a:r>
        </a:p>
      </dgm:t>
    </dgm:pt>
    <dgm:pt modelId="{2AA07990-6450-4CAC-ACB6-8E4C8C96C7F2}" type="parTrans" cxnId="{C47D28EE-EA24-4C22-8E73-753E6CC4289C}">
      <dgm:prSet/>
      <dgm:spPr/>
      <dgm:t>
        <a:bodyPr/>
        <a:lstStyle/>
        <a:p>
          <a:endParaRPr lang="en-US"/>
        </a:p>
      </dgm:t>
    </dgm:pt>
    <dgm:pt modelId="{C6F851C5-FCD1-42AF-A296-1DC182303C06}" type="sibTrans" cxnId="{C47D28EE-EA24-4C22-8E73-753E6CC4289C}">
      <dgm:prSet/>
      <dgm:spPr/>
      <dgm:t>
        <a:bodyPr/>
        <a:lstStyle/>
        <a:p>
          <a:endParaRPr lang="en-US"/>
        </a:p>
      </dgm:t>
    </dgm:pt>
    <dgm:pt modelId="{ECF77BEF-5F39-46F0-895F-DA349AA6C179}">
      <dgm:prSet/>
      <dgm:spPr/>
      <dgm:t>
        <a:bodyPr/>
        <a:lstStyle/>
        <a:p>
          <a:r>
            <a:rPr lang="en-US"/>
            <a:t>How do you build a rocket from scratch? Make sure it works on the pad? We got you.</a:t>
          </a:r>
        </a:p>
      </dgm:t>
    </dgm:pt>
    <dgm:pt modelId="{9CADA0C9-A807-41F7-99F1-5AA79B91059E}" type="parTrans" cxnId="{1FA136C9-CCAA-48C9-91AA-3183BABEAC2D}">
      <dgm:prSet/>
      <dgm:spPr/>
      <dgm:t>
        <a:bodyPr/>
        <a:lstStyle/>
        <a:p>
          <a:endParaRPr lang="en-US"/>
        </a:p>
      </dgm:t>
    </dgm:pt>
    <dgm:pt modelId="{A2AF4319-18D9-4DCF-BE62-D2ECEA04FDFE}" type="sibTrans" cxnId="{1FA136C9-CCAA-48C9-91AA-3183BABEAC2D}">
      <dgm:prSet/>
      <dgm:spPr/>
      <dgm:t>
        <a:bodyPr/>
        <a:lstStyle/>
        <a:p>
          <a:endParaRPr lang="en-US"/>
        </a:p>
      </dgm:t>
    </dgm:pt>
    <dgm:pt modelId="{77DFEAEB-8C77-4952-9FAF-177F6883002C}">
      <dgm:prSet/>
      <dgm:spPr/>
      <dgm:t>
        <a:bodyPr/>
        <a:lstStyle/>
        <a:p>
          <a:pPr>
            <a:defRPr b="1"/>
          </a:pPr>
          <a:r>
            <a:rPr lang="en-US"/>
            <a:t>Team Selection/Mentor Pairing</a:t>
          </a:r>
        </a:p>
      </dgm:t>
    </dgm:pt>
    <dgm:pt modelId="{3DA9BCCF-B6A9-4680-91C0-3F45078563F5}" type="parTrans" cxnId="{6CA6807F-19BB-4AB7-9D76-C2D1B6CCF5FA}">
      <dgm:prSet/>
      <dgm:spPr/>
      <dgm:t>
        <a:bodyPr/>
        <a:lstStyle/>
        <a:p>
          <a:endParaRPr lang="en-US"/>
        </a:p>
      </dgm:t>
    </dgm:pt>
    <dgm:pt modelId="{DA6FF20E-F9D6-4087-B1B9-AD844AA0F5F4}" type="sibTrans" cxnId="{6CA6807F-19BB-4AB7-9D76-C2D1B6CCF5FA}">
      <dgm:prSet/>
      <dgm:spPr/>
      <dgm:t>
        <a:bodyPr/>
        <a:lstStyle/>
        <a:p>
          <a:endParaRPr lang="en-US"/>
        </a:p>
      </dgm:t>
    </dgm:pt>
    <dgm:pt modelId="{8C286C2A-1599-44AD-B5C5-8B7C3B1B54F7}">
      <dgm:prSet/>
      <dgm:spPr/>
      <dgm:t>
        <a:bodyPr/>
        <a:lstStyle/>
        <a:p>
          <a:r>
            <a:rPr lang="en-US"/>
            <a:t>Let’s get you up to speed on the projects that interest you… and get a friend!</a:t>
          </a:r>
        </a:p>
      </dgm:t>
    </dgm:pt>
    <dgm:pt modelId="{AEB0B54C-1FD8-40B3-818E-38F67C598943}" type="parTrans" cxnId="{03A903A7-6448-4097-8682-B6F954CE7924}">
      <dgm:prSet/>
      <dgm:spPr/>
      <dgm:t>
        <a:bodyPr/>
        <a:lstStyle/>
        <a:p>
          <a:endParaRPr lang="en-US"/>
        </a:p>
      </dgm:t>
    </dgm:pt>
    <dgm:pt modelId="{FC949C89-C15C-46B3-9FC5-28FCF16FD6B6}" type="sibTrans" cxnId="{03A903A7-6448-4097-8682-B6F954CE7924}">
      <dgm:prSet/>
      <dgm:spPr/>
      <dgm:t>
        <a:bodyPr/>
        <a:lstStyle/>
        <a:p>
          <a:endParaRPr lang="en-US"/>
        </a:p>
      </dgm:t>
    </dgm:pt>
    <dgm:pt modelId="{06A83222-05E1-40AE-B756-99D9D1B9D984}" type="pres">
      <dgm:prSet presAssocID="{74EA0E09-8403-4079-B275-1D7187E04328}" presName="root" presStyleCnt="0">
        <dgm:presLayoutVars>
          <dgm:dir/>
          <dgm:resizeHandles val="exact"/>
        </dgm:presLayoutVars>
      </dgm:prSet>
      <dgm:spPr/>
    </dgm:pt>
    <dgm:pt modelId="{010BD7EB-8548-4E60-9B12-4CE3BA80AE2C}" type="pres">
      <dgm:prSet presAssocID="{AD153362-EB2A-4735-B4E3-2803B107E5B6}" presName="compNode" presStyleCnt="0"/>
      <dgm:spPr/>
    </dgm:pt>
    <dgm:pt modelId="{207F5D40-BC2B-4CCF-8B57-7844D0414BFC}" type="pres">
      <dgm:prSet presAssocID="{AD153362-EB2A-4735-B4E3-2803B107E5B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cracker"/>
        </a:ext>
      </dgm:extLst>
    </dgm:pt>
    <dgm:pt modelId="{E6B70B54-376A-4702-B870-6F83E07B6F3F}" type="pres">
      <dgm:prSet presAssocID="{AD153362-EB2A-4735-B4E3-2803B107E5B6}" presName="iconSpace" presStyleCnt="0"/>
      <dgm:spPr/>
    </dgm:pt>
    <dgm:pt modelId="{D26D864D-A174-4171-8B94-5A7FDEEFBC8E}" type="pres">
      <dgm:prSet presAssocID="{AD153362-EB2A-4735-B4E3-2803B107E5B6}" presName="parTx" presStyleLbl="revTx" presStyleIdx="0" presStyleCnt="8">
        <dgm:presLayoutVars>
          <dgm:chMax val="0"/>
          <dgm:chPref val="0"/>
        </dgm:presLayoutVars>
      </dgm:prSet>
      <dgm:spPr/>
    </dgm:pt>
    <dgm:pt modelId="{02575742-8D3C-4AAE-AF77-C3C5A5D6A1D4}" type="pres">
      <dgm:prSet presAssocID="{AD153362-EB2A-4735-B4E3-2803B107E5B6}" presName="txSpace" presStyleCnt="0"/>
      <dgm:spPr/>
    </dgm:pt>
    <dgm:pt modelId="{CE1DE0A5-41BA-4376-A11A-2D857A5F72AE}" type="pres">
      <dgm:prSet presAssocID="{AD153362-EB2A-4735-B4E3-2803B107E5B6}" presName="desTx" presStyleLbl="revTx" presStyleIdx="1" presStyleCnt="8">
        <dgm:presLayoutVars/>
      </dgm:prSet>
      <dgm:spPr/>
    </dgm:pt>
    <dgm:pt modelId="{8EDA62EF-0C58-4C1F-8BAC-E10DF841B5B2}" type="pres">
      <dgm:prSet presAssocID="{ECD9D397-0151-47F0-8FE0-0A0070C378A5}" presName="sibTrans" presStyleCnt="0"/>
      <dgm:spPr/>
    </dgm:pt>
    <dgm:pt modelId="{4C17496F-2F07-4ED1-B3CC-E8E988079044}" type="pres">
      <dgm:prSet presAssocID="{4C646D0B-BAA1-4706-A142-2C79DFC0F1FD}" presName="compNode" presStyleCnt="0"/>
      <dgm:spPr/>
    </dgm:pt>
    <dgm:pt modelId="{FC493B24-7033-46A4-BA61-AB3A6ED70FDB}" type="pres">
      <dgm:prSet presAssocID="{4C646D0B-BAA1-4706-A142-2C79DFC0F1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02CE0328-9D18-406D-96B8-C89B12B31E1D}" type="pres">
      <dgm:prSet presAssocID="{4C646D0B-BAA1-4706-A142-2C79DFC0F1FD}" presName="iconSpace" presStyleCnt="0"/>
      <dgm:spPr/>
    </dgm:pt>
    <dgm:pt modelId="{C2FBDC46-1EB8-4013-973B-8D5241D0646F}" type="pres">
      <dgm:prSet presAssocID="{4C646D0B-BAA1-4706-A142-2C79DFC0F1FD}" presName="parTx" presStyleLbl="revTx" presStyleIdx="2" presStyleCnt="8">
        <dgm:presLayoutVars>
          <dgm:chMax val="0"/>
          <dgm:chPref val="0"/>
        </dgm:presLayoutVars>
      </dgm:prSet>
      <dgm:spPr/>
    </dgm:pt>
    <dgm:pt modelId="{CF3BD525-58DB-4732-A413-C29FF6FCA364}" type="pres">
      <dgm:prSet presAssocID="{4C646D0B-BAA1-4706-A142-2C79DFC0F1FD}" presName="txSpace" presStyleCnt="0"/>
      <dgm:spPr/>
    </dgm:pt>
    <dgm:pt modelId="{025C6309-E32A-4B24-A796-2005463E186A}" type="pres">
      <dgm:prSet presAssocID="{4C646D0B-BAA1-4706-A142-2C79DFC0F1FD}" presName="desTx" presStyleLbl="revTx" presStyleIdx="3" presStyleCnt="8">
        <dgm:presLayoutVars/>
      </dgm:prSet>
      <dgm:spPr/>
    </dgm:pt>
    <dgm:pt modelId="{D7A09524-4856-4A67-8BE4-A7C575DEFA1F}" type="pres">
      <dgm:prSet presAssocID="{FE8D793B-7D9A-4018-88DA-173C5D57BA05}" presName="sibTrans" presStyleCnt="0"/>
      <dgm:spPr/>
    </dgm:pt>
    <dgm:pt modelId="{2BCB6F7D-2DD7-4B14-A733-42748D98089D}" type="pres">
      <dgm:prSet presAssocID="{163B5184-0968-4368-A6D2-14F9E82E01E0}" presName="compNode" presStyleCnt="0"/>
      <dgm:spPr/>
    </dgm:pt>
    <dgm:pt modelId="{289E1AD4-A602-471C-9653-C2E49FB7A632}" type="pres">
      <dgm:prSet presAssocID="{163B5184-0968-4368-A6D2-14F9E82E01E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cket"/>
        </a:ext>
      </dgm:extLst>
    </dgm:pt>
    <dgm:pt modelId="{02796A87-6C8C-49D1-8FCA-63B5525092A1}" type="pres">
      <dgm:prSet presAssocID="{163B5184-0968-4368-A6D2-14F9E82E01E0}" presName="iconSpace" presStyleCnt="0"/>
      <dgm:spPr/>
    </dgm:pt>
    <dgm:pt modelId="{C1270EF0-8633-400E-8CE2-65946D6B075F}" type="pres">
      <dgm:prSet presAssocID="{163B5184-0968-4368-A6D2-14F9E82E01E0}" presName="parTx" presStyleLbl="revTx" presStyleIdx="4" presStyleCnt="8">
        <dgm:presLayoutVars>
          <dgm:chMax val="0"/>
          <dgm:chPref val="0"/>
        </dgm:presLayoutVars>
      </dgm:prSet>
      <dgm:spPr/>
    </dgm:pt>
    <dgm:pt modelId="{925CE6C3-0596-4962-859E-D31964EBEFE2}" type="pres">
      <dgm:prSet presAssocID="{163B5184-0968-4368-A6D2-14F9E82E01E0}" presName="txSpace" presStyleCnt="0"/>
      <dgm:spPr/>
    </dgm:pt>
    <dgm:pt modelId="{14E4E2EC-94B2-4DAB-ADA7-AE0F35C12815}" type="pres">
      <dgm:prSet presAssocID="{163B5184-0968-4368-A6D2-14F9E82E01E0}" presName="desTx" presStyleLbl="revTx" presStyleIdx="5" presStyleCnt="8">
        <dgm:presLayoutVars/>
      </dgm:prSet>
      <dgm:spPr/>
    </dgm:pt>
    <dgm:pt modelId="{D0009232-952D-42D7-9ADB-41D25C39DD94}" type="pres">
      <dgm:prSet presAssocID="{C6F851C5-FCD1-42AF-A296-1DC182303C06}" presName="sibTrans" presStyleCnt="0"/>
      <dgm:spPr/>
    </dgm:pt>
    <dgm:pt modelId="{4706643E-0B4D-4A7F-A850-29594694A603}" type="pres">
      <dgm:prSet presAssocID="{77DFEAEB-8C77-4952-9FAF-177F6883002C}" presName="compNode" presStyleCnt="0"/>
      <dgm:spPr/>
    </dgm:pt>
    <dgm:pt modelId="{8799A324-777F-4C38-85CF-9DCB6C8588A9}" type="pres">
      <dgm:prSet presAssocID="{77DFEAEB-8C77-4952-9FAF-177F688300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ptain"/>
        </a:ext>
      </dgm:extLst>
    </dgm:pt>
    <dgm:pt modelId="{D1281CC0-630D-4801-A1D6-2B41F720A622}" type="pres">
      <dgm:prSet presAssocID="{77DFEAEB-8C77-4952-9FAF-177F6883002C}" presName="iconSpace" presStyleCnt="0"/>
      <dgm:spPr/>
    </dgm:pt>
    <dgm:pt modelId="{D9F7164F-9115-4EA8-B565-A805B1AB8496}" type="pres">
      <dgm:prSet presAssocID="{77DFEAEB-8C77-4952-9FAF-177F6883002C}" presName="parTx" presStyleLbl="revTx" presStyleIdx="6" presStyleCnt="8">
        <dgm:presLayoutVars>
          <dgm:chMax val="0"/>
          <dgm:chPref val="0"/>
        </dgm:presLayoutVars>
      </dgm:prSet>
      <dgm:spPr/>
    </dgm:pt>
    <dgm:pt modelId="{576034FB-38BA-470F-AB70-422E29974887}" type="pres">
      <dgm:prSet presAssocID="{77DFEAEB-8C77-4952-9FAF-177F6883002C}" presName="txSpace" presStyleCnt="0"/>
      <dgm:spPr/>
    </dgm:pt>
    <dgm:pt modelId="{44963124-3B3F-47E7-8519-149F845334EB}" type="pres">
      <dgm:prSet presAssocID="{77DFEAEB-8C77-4952-9FAF-177F6883002C}" presName="desTx" presStyleLbl="revTx" presStyleIdx="7" presStyleCnt="8">
        <dgm:presLayoutVars/>
      </dgm:prSet>
      <dgm:spPr/>
    </dgm:pt>
  </dgm:ptLst>
  <dgm:cxnLst>
    <dgm:cxn modelId="{D7CFD509-ABED-4A21-9A4B-15AC0DFCD11C}" type="presOf" srcId="{63494D8A-8D87-4816-B1D7-E2CF26E9A0E2}" destId="{CE1DE0A5-41BA-4376-A11A-2D857A5F72AE}" srcOrd="0" destOrd="0" presId="urn:microsoft.com/office/officeart/2018/5/layout/CenteredIconLabelDescriptionList"/>
    <dgm:cxn modelId="{9E36031C-9345-4556-B100-D0AB815B9BE3}" type="presOf" srcId="{ECF77BEF-5F39-46F0-895F-DA349AA6C179}" destId="{14E4E2EC-94B2-4DAB-ADA7-AE0F35C12815}" srcOrd="0" destOrd="0" presId="urn:microsoft.com/office/officeart/2018/5/layout/CenteredIconLabelDescriptionList"/>
    <dgm:cxn modelId="{A0030C1E-BF25-4737-BB59-51E427154D11}" type="presOf" srcId="{8C286C2A-1599-44AD-B5C5-8B7C3B1B54F7}" destId="{44963124-3B3F-47E7-8519-149F845334EB}" srcOrd="0" destOrd="0" presId="urn:microsoft.com/office/officeart/2018/5/layout/CenteredIconLabelDescriptionList"/>
    <dgm:cxn modelId="{FC90C12C-2483-4892-8312-65792EA3CC6B}" type="presOf" srcId="{77DFEAEB-8C77-4952-9FAF-177F6883002C}" destId="{D9F7164F-9115-4EA8-B565-A805B1AB8496}" srcOrd="0" destOrd="0" presId="urn:microsoft.com/office/officeart/2018/5/layout/CenteredIconLabelDescriptionList"/>
    <dgm:cxn modelId="{322CC939-378C-4E6F-A357-21F3C7A549EF}" type="presOf" srcId="{AD153362-EB2A-4735-B4E3-2803B107E5B6}" destId="{D26D864D-A174-4171-8B94-5A7FDEEFBC8E}" srcOrd="0" destOrd="0" presId="urn:microsoft.com/office/officeart/2018/5/layout/CenteredIconLabelDescriptionList"/>
    <dgm:cxn modelId="{F041A24A-B669-4325-AE3E-C48F324A7BF1}" type="presOf" srcId="{4C646D0B-BAA1-4706-A142-2C79DFC0F1FD}" destId="{C2FBDC46-1EB8-4013-973B-8D5241D0646F}" srcOrd="0" destOrd="0" presId="urn:microsoft.com/office/officeart/2018/5/layout/CenteredIconLabelDescriptionList"/>
    <dgm:cxn modelId="{6CA6807F-19BB-4AB7-9D76-C2D1B6CCF5FA}" srcId="{74EA0E09-8403-4079-B275-1D7187E04328}" destId="{77DFEAEB-8C77-4952-9FAF-177F6883002C}" srcOrd="3" destOrd="0" parTransId="{3DA9BCCF-B6A9-4680-91C0-3F45078563F5}" sibTransId="{DA6FF20E-F9D6-4087-B1B9-AD844AA0F5F4}"/>
    <dgm:cxn modelId="{77773DA1-011A-4075-9E17-CD6C9C7E8587}" srcId="{4C646D0B-BAA1-4706-A142-2C79DFC0F1FD}" destId="{BEF1B941-DCF9-4DA9-A62B-ECC0DD3B37DC}" srcOrd="0" destOrd="0" parTransId="{7CF7EB00-0A17-44E2-8EAA-0C6CEEFF7054}" sibTransId="{C6657C63-A18D-4E55-A836-62E86DC88E53}"/>
    <dgm:cxn modelId="{03A903A7-6448-4097-8682-B6F954CE7924}" srcId="{77DFEAEB-8C77-4952-9FAF-177F6883002C}" destId="{8C286C2A-1599-44AD-B5C5-8B7C3B1B54F7}" srcOrd="0" destOrd="0" parTransId="{AEB0B54C-1FD8-40B3-818E-38F67C598943}" sibTransId="{FC949C89-C15C-46B3-9FC5-28FCF16FD6B6}"/>
    <dgm:cxn modelId="{887BE4AC-794B-49FF-939B-C9C77CDFEEDA}" type="presOf" srcId="{BEF1B941-DCF9-4DA9-A62B-ECC0DD3B37DC}" destId="{025C6309-E32A-4B24-A796-2005463E186A}" srcOrd="0" destOrd="0" presId="urn:microsoft.com/office/officeart/2018/5/layout/CenteredIconLabelDescriptionList"/>
    <dgm:cxn modelId="{562A63AF-7879-4E70-A6F0-8F7786E1E8D8}" type="presOf" srcId="{74EA0E09-8403-4079-B275-1D7187E04328}" destId="{06A83222-05E1-40AE-B756-99D9D1B9D984}" srcOrd="0" destOrd="0" presId="urn:microsoft.com/office/officeart/2018/5/layout/CenteredIconLabelDescriptionList"/>
    <dgm:cxn modelId="{1FA136C9-CCAA-48C9-91AA-3183BABEAC2D}" srcId="{163B5184-0968-4368-A6D2-14F9E82E01E0}" destId="{ECF77BEF-5F39-46F0-895F-DA349AA6C179}" srcOrd="0" destOrd="0" parTransId="{9CADA0C9-A807-41F7-99F1-5AA79B91059E}" sibTransId="{A2AF4319-18D9-4DCF-BE62-D2ECEA04FDFE}"/>
    <dgm:cxn modelId="{61F563D4-7280-4364-80A5-A202632C6289}" srcId="{74EA0E09-8403-4079-B275-1D7187E04328}" destId="{AD153362-EB2A-4735-B4E3-2803B107E5B6}" srcOrd="0" destOrd="0" parTransId="{0C93E2A4-DB6D-4C6C-AE66-C3CF4C7081B1}" sibTransId="{ECD9D397-0151-47F0-8FE0-0A0070C378A5}"/>
    <dgm:cxn modelId="{C47D28EE-EA24-4C22-8E73-753E6CC4289C}" srcId="{74EA0E09-8403-4079-B275-1D7187E04328}" destId="{163B5184-0968-4368-A6D2-14F9E82E01E0}" srcOrd="2" destOrd="0" parTransId="{2AA07990-6450-4CAC-ACB6-8E4C8C96C7F2}" sibTransId="{C6F851C5-FCD1-42AF-A296-1DC182303C06}"/>
    <dgm:cxn modelId="{FD81B0F3-3F5D-4CEE-8667-E769F0C84959}" srcId="{74EA0E09-8403-4079-B275-1D7187E04328}" destId="{4C646D0B-BAA1-4706-A142-2C79DFC0F1FD}" srcOrd="1" destOrd="0" parTransId="{80623FDD-D6FB-4F17-BC54-B76A14460108}" sibTransId="{FE8D793B-7D9A-4018-88DA-173C5D57BA05}"/>
    <dgm:cxn modelId="{CB50EDF4-47C2-4E2F-9AA0-10262BFCBC34}" type="presOf" srcId="{163B5184-0968-4368-A6D2-14F9E82E01E0}" destId="{C1270EF0-8633-400E-8CE2-65946D6B075F}" srcOrd="0" destOrd="0" presId="urn:microsoft.com/office/officeart/2018/5/layout/CenteredIconLabelDescriptionList"/>
    <dgm:cxn modelId="{096633F7-6094-4497-B1BB-E00245FA6559}" srcId="{AD153362-EB2A-4735-B4E3-2803B107E5B6}" destId="{63494D8A-8D87-4816-B1D7-E2CF26E9A0E2}" srcOrd="0" destOrd="0" parTransId="{1A3F4DCC-E7E6-490F-B3A6-D66CA10C23AC}" sibTransId="{BDF11B76-98AF-4ECD-9602-3EFF25DE22CE}"/>
    <dgm:cxn modelId="{A26EE407-403D-4E78-933C-78ECCAAF2B14}" type="presParOf" srcId="{06A83222-05E1-40AE-B756-99D9D1B9D984}" destId="{010BD7EB-8548-4E60-9B12-4CE3BA80AE2C}" srcOrd="0" destOrd="0" presId="urn:microsoft.com/office/officeart/2018/5/layout/CenteredIconLabelDescriptionList"/>
    <dgm:cxn modelId="{76D1EBED-26AE-4DD2-AB0E-135B2E0F0A2A}" type="presParOf" srcId="{010BD7EB-8548-4E60-9B12-4CE3BA80AE2C}" destId="{207F5D40-BC2B-4CCF-8B57-7844D0414BFC}" srcOrd="0" destOrd="0" presId="urn:microsoft.com/office/officeart/2018/5/layout/CenteredIconLabelDescriptionList"/>
    <dgm:cxn modelId="{A9BA4EDE-18DC-44D1-BD11-16844EF98C64}" type="presParOf" srcId="{010BD7EB-8548-4E60-9B12-4CE3BA80AE2C}" destId="{E6B70B54-376A-4702-B870-6F83E07B6F3F}" srcOrd="1" destOrd="0" presId="urn:microsoft.com/office/officeart/2018/5/layout/CenteredIconLabelDescriptionList"/>
    <dgm:cxn modelId="{45CBF01E-CE35-480F-8430-22AD37FFC06B}" type="presParOf" srcId="{010BD7EB-8548-4E60-9B12-4CE3BA80AE2C}" destId="{D26D864D-A174-4171-8B94-5A7FDEEFBC8E}" srcOrd="2" destOrd="0" presId="urn:microsoft.com/office/officeart/2018/5/layout/CenteredIconLabelDescriptionList"/>
    <dgm:cxn modelId="{4FD24A9A-E3C8-4101-9451-3118A3AB8A75}" type="presParOf" srcId="{010BD7EB-8548-4E60-9B12-4CE3BA80AE2C}" destId="{02575742-8D3C-4AAE-AF77-C3C5A5D6A1D4}" srcOrd="3" destOrd="0" presId="urn:microsoft.com/office/officeart/2018/5/layout/CenteredIconLabelDescriptionList"/>
    <dgm:cxn modelId="{757AE590-DE64-4CC0-9DDD-60F562B3A59A}" type="presParOf" srcId="{010BD7EB-8548-4E60-9B12-4CE3BA80AE2C}" destId="{CE1DE0A5-41BA-4376-A11A-2D857A5F72AE}" srcOrd="4" destOrd="0" presId="urn:microsoft.com/office/officeart/2018/5/layout/CenteredIconLabelDescriptionList"/>
    <dgm:cxn modelId="{F7AAB296-DBF6-4631-9755-71BF52591083}" type="presParOf" srcId="{06A83222-05E1-40AE-B756-99D9D1B9D984}" destId="{8EDA62EF-0C58-4C1F-8BAC-E10DF841B5B2}" srcOrd="1" destOrd="0" presId="urn:microsoft.com/office/officeart/2018/5/layout/CenteredIconLabelDescriptionList"/>
    <dgm:cxn modelId="{7F95127C-DADC-47A0-AAFE-CF0B8A73364E}" type="presParOf" srcId="{06A83222-05E1-40AE-B756-99D9D1B9D984}" destId="{4C17496F-2F07-4ED1-B3CC-E8E988079044}" srcOrd="2" destOrd="0" presId="urn:microsoft.com/office/officeart/2018/5/layout/CenteredIconLabelDescriptionList"/>
    <dgm:cxn modelId="{2AB43FA8-FDF8-4CA0-B056-5D5AB9C57ED5}" type="presParOf" srcId="{4C17496F-2F07-4ED1-B3CC-E8E988079044}" destId="{FC493B24-7033-46A4-BA61-AB3A6ED70FDB}" srcOrd="0" destOrd="0" presId="urn:microsoft.com/office/officeart/2018/5/layout/CenteredIconLabelDescriptionList"/>
    <dgm:cxn modelId="{5A0E18FC-8DFB-437C-8861-B6EBF05B3625}" type="presParOf" srcId="{4C17496F-2F07-4ED1-B3CC-E8E988079044}" destId="{02CE0328-9D18-406D-96B8-C89B12B31E1D}" srcOrd="1" destOrd="0" presId="urn:microsoft.com/office/officeart/2018/5/layout/CenteredIconLabelDescriptionList"/>
    <dgm:cxn modelId="{034804C3-EB82-4EF2-9D81-386CA234B361}" type="presParOf" srcId="{4C17496F-2F07-4ED1-B3CC-E8E988079044}" destId="{C2FBDC46-1EB8-4013-973B-8D5241D0646F}" srcOrd="2" destOrd="0" presId="urn:microsoft.com/office/officeart/2018/5/layout/CenteredIconLabelDescriptionList"/>
    <dgm:cxn modelId="{DFEB47CD-660E-43DF-A88E-8F5691AA7963}" type="presParOf" srcId="{4C17496F-2F07-4ED1-B3CC-E8E988079044}" destId="{CF3BD525-58DB-4732-A413-C29FF6FCA364}" srcOrd="3" destOrd="0" presId="urn:microsoft.com/office/officeart/2018/5/layout/CenteredIconLabelDescriptionList"/>
    <dgm:cxn modelId="{494F4FC3-4C73-4C64-A815-9C30DB8F5BEF}" type="presParOf" srcId="{4C17496F-2F07-4ED1-B3CC-E8E988079044}" destId="{025C6309-E32A-4B24-A796-2005463E186A}" srcOrd="4" destOrd="0" presId="urn:microsoft.com/office/officeart/2018/5/layout/CenteredIconLabelDescriptionList"/>
    <dgm:cxn modelId="{20F3373D-A1B7-4D16-8E1B-76510B83F859}" type="presParOf" srcId="{06A83222-05E1-40AE-B756-99D9D1B9D984}" destId="{D7A09524-4856-4A67-8BE4-A7C575DEFA1F}" srcOrd="3" destOrd="0" presId="urn:microsoft.com/office/officeart/2018/5/layout/CenteredIconLabelDescriptionList"/>
    <dgm:cxn modelId="{27FD6761-6214-47E9-8EE4-6218E9C40BD6}" type="presParOf" srcId="{06A83222-05E1-40AE-B756-99D9D1B9D984}" destId="{2BCB6F7D-2DD7-4B14-A733-42748D98089D}" srcOrd="4" destOrd="0" presId="urn:microsoft.com/office/officeart/2018/5/layout/CenteredIconLabelDescriptionList"/>
    <dgm:cxn modelId="{9668DA64-8714-4368-8EDA-109DB9244A53}" type="presParOf" srcId="{2BCB6F7D-2DD7-4B14-A733-42748D98089D}" destId="{289E1AD4-A602-471C-9653-C2E49FB7A632}" srcOrd="0" destOrd="0" presId="urn:microsoft.com/office/officeart/2018/5/layout/CenteredIconLabelDescriptionList"/>
    <dgm:cxn modelId="{30E2EFC7-F789-4276-9A1C-D7A1FDC53519}" type="presParOf" srcId="{2BCB6F7D-2DD7-4B14-A733-42748D98089D}" destId="{02796A87-6C8C-49D1-8FCA-63B5525092A1}" srcOrd="1" destOrd="0" presId="urn:microsoft.com/office/officeart/2018/5/layout/CenteredIconLabelDescriptionList"/>
    <dgm:cxn modelId="{82D8D638-8149-4C8F-A123-F25A6053C632}" type="presParOf" srcId="{2BCB6F7D-2DD7-4B14-A733-42748D98089D}" destId="{C1270EF0-8633-400E-8CE2-65946D6B075F}" srcOrd="2" destOrd="0" presId="urn:microsoft.com/office/officeart/2018/5/layout/CenteredIconLabelDescriptionList"/>
    <dgm:cxn modelId="{A8716C7F-9BF2-4A9B-A850-27CC26817156}" type="presParOf" srcId="{2BCB6F7D-2DD7-4B14-A733-42748D98089D}" destId="{925CE6C3-0596-4962-859E-D31964EBEFE2}" srcOrd="3" destOrd="0" presId="urn:microsoft.com/office/officeart/2018/5/layout/CenteredIconLabelDescriptionList"/>
    <dgm:cxn modelId="{06E123DB-BE70-46DD-8C56-1CB2990A1DF3}" type="presParOf" srcId="{2BCB6F7D-2DD7-4B14-A733-42748D98089D}" destId="{14E4E2EC-94B2-4DAB-ADA7-AE0F35C12815}" srcOrd="4" destOrd="0" presId="urn:microsoft.com/office/officeart/2018/5/layout/CenteredIconLabelDescriptionList"/>
    <dgm:cxn modelId="{92BD40B1-EDAA-4137-AFA8-8D4D1FB16CBE}" type="presParOf" srcId="{06A83222-05E1-40AE-B756-99D9D1B9D984}" destId="{D0009232-952D-42D7-9ADB-41D25C39DD94}" srcOrd="5" destOrd="0" presId="urn:microsoft.com/office/officeart/2018/5/layout/CenteredIconLabelDescriptionList"/>
    <dgm:cxn modelId="{D92387DF-E79D-4760-94CC-7AA57A81C09C}" type="presParOf" srcId="{06A83222-05E1-40AE-B756-99D9D1B9D984}" destId="{4706643E-0B4D-4A7F-A850-29594694A603}" srcOrd="6" destOrd="0" presId="urn:microsoft.com/office/officeart/2018/5/layout/CenteredIconLabelDescriptionList"/>
    <dgm:cxn modelId="{2EB3A3E9-08CF-4C60-A7AF-418D4758CE21}" type="presParOf" srcId="{4706643E-0B4D-4A7F-A850-29594694A603}" destId="{8799A324-777F-4C38-85CF-9DCB6C8588A9}" srcOrd="0" destOrd="0" presId="urn:microsoft.com/office/officeart/2018/5/layout/CenteredIconLabelDescriptionList"/>
    <dgm:cxn modelId="{30424F5C-7BD4-44FE-8F09-2A99DE6A9178}" type="presParOf" srcId="{4706643E-0B4D-4A7F-A850-29594694A603}" destId="{D1281CC0-630D-4801-A1D6-2B41F720A622}" srcOrd="1" destOrd="0" presId="urn:microsoft.com/office/officeart/2018/5/layout/CenteredIconLabelDescriptionList"/>
    <dgm:cxn modelId="{E0A22343-46CA-4838-A818-5422163FC05A}" type="presParOf" srcId="{4706643E-0B4D-4A7F-A850-29594694A603}" destId="{D9F7164F-9115-4EA8-B565-A805B1AB8496}" srcOrd="2" destOrd="0" presId="urn:microsoft.com/office/officeart/2018/5/layout/CenteredIconLabelDescriptionList"/>
    <dgm:cxn modelId="{B76514F7-722E-4815-8385-FCFFAFD7883A}" type="presParOf" srcId="{4706643E-0B4D-4A7F-A850-29594694A603}" destId="{576034FB-38BA-470F-AB70-422E29974887}" srcOrd="3" destOrd="0" presId="urn:microsoft.com/office/officeart/2018/5/layout/CenteredIconLabelDescriptionList"/>
    <dgm:cxn modelId="{E9C0814F-82D6-4EE5-8B3B-6C578AA6A7AB}" type="presParOf" srcId="{4706643E-0B4D-4A7F-A850-29594694A603}" destId="{44963124-3B3F-47E7-8519-149F845334EB}"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F5D40-BC2B-4CCF-8B57-7844D0414BFC}">
      <dsp:nvSpPr>
        <dsp:cNvPr id="0" name=""/>
        <dsp:cNvSpPr/>
      </dsp:nvSpPr>
      <dsp:spPr>
        <a:xfrm>
          <a:off x="746622" y="1116290"/>
          <a:ext cx="800296" cy="8002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6D864D-A174-4171-8B94-5A7FDEEFBC8E}">
      <dsp:nvSpPr>
        <dsp:cNvPr id="0" name=""/>
        <dsp:cNvSpPr/>
      </dsp:nvSpPr>
      <dsp:spPr>
        <a:xfrm>
          <a:off x="3489" y="1995133"/>
          <a:ext cx="2286562" cy="385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Information Night</a:t>
          </a:r>
        </a:p>
      </dsp:txBody>
      <dsp:txXfrm>
        <a:off x="3489" y="1995133"/>
        <a:ext cx="2286562" cy="385857"/>
      </dsp:txXfrm>
    </dsp:sp>
    <dsp:sp modelId="{CE1DE0A5-41BA-4376-A11A-2D857A5F72AE}">
      <dsp:nvSpPr>
        <dsp:cNvPr id="0" name=""/>
        <dsp:cNvSpPr/>
      </dsp:nvSpPr>
      <dsp:spPr>
        <a:xfrm>
          <a:off x="3489" y="2417523"/>
          <a:ext cx="2286562" cy="52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Tonight!</a:t>
          </a:r>
          <a:br>
            <a:rPr lang="en-US" sz="1100" kern="1200"/>
          </a:br>
          <a:endParaRPr lang="en-US" sz="1100" kern="1200"/>
        </a:p>
      </dsp:txBody>
      <dsp:txXfrm>
        <a:off x="3489" y="2417523"/>
        <a:ext cx="2286562" cy="525422"/>
      </dsp:txXfrm>
    </dsp:sp>
    <dsp:sp modelId="{FC493B24-7033-46A4-BA61-AB3A6ED70FDB}">
      <dsp:nvSpPr>
        <dsp:cNvPr id="0" name=""/>
        <dsp:cNvSpPr/>
      </dsp:nvSpPr>
      <dsp:spPr>
        <a:xfrm>
          <a:off x="3433333" y="1116290"/>
          <a:ext cx="800296" cy="8002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FBDC46-1EB8-4013-973B-8D5241D0646F}">
      <dsp:nvSpPr>
        <dsp:cNvPr id="0" name=""/>
        <dsp:cNvSpPr/>
      </dsp:nvSpPr>
      <dsp:spPr>
        <a:xfrm>
          <a:off x="2690200" y="1995133"/>
          <a:ext cx="2286562" cy="385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Meet The Team</a:t>
          </a:r>
        </a:p>
      </dsp:txBody>
      <dsp:txXfrm>
        <a:off x="2690200" y="1995133"/>
        <a:ext cx="2286562" cy="385857"/>
      </dsp:txXfrm>
    </dsp:sp>
    <dsp:sp modelId="{025C6309-E32A-4B24-A796-2005463E186A}">
      <dsp:nvSpPr>
        <dsp:cNvPr id="0" name=""/>
        <dsp:cNvSpPr/>
      </dsp:nvSpPr>
      <dsp:spPr>
        <a:xfrm>
          <a:off x="2690200" y="2417523"/>
          <a:ext cx="2286562" cy="52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Who is UNH SEDS? Who are you?</a:t>
          </a:r>
        </a:p>
      </dsp:txBody>
      <dsp:txXfrm>
        <a:off x="2690200" y="2417523"/>
        <a:ext cx="2286562" cy="525422"/>
      </dsp:txXfrm>
    </dsp:sp>
    <dsp:sp modelId="{289E1AD4-A602-471C-9653-C2E49FB7A632}">
      <dsp:nvSpPr>
        <dsp:cNvPr id="0" name=""/>
        <dsp:cNvSpPr/>
      </dsp:nvSpPr>
      <dsp:spPr>
        <a:xfrm>
          <a:off x="6120044" y="1116290"/>
          <a:ext cx="800296" cy="8002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270EF0-8633-400E-8CE2-65946D6B075F}">
      <dsp:nvSpPr>
        <dsp:cNvPr id="0" name=""/>
        <dsp:cNvSpPr/>
      </dsp:nvSpPr>
      <dsp:spPr>
        <a:xfrm>
          <a:off x="5376911" y="1995133"/>
          <a:ext cx="2286562" cy="385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Rocket Building Techniques Workshop</a:t>
          </a:r>
        </a:p>
      </dsp:txBody>
      <dsp:txXfrm>
        <a:off x="5376911" y="1995133"/>
        <a:ext cx="2286562" cy="385857"/>
      </dsp:txXfrm>
    </dsp:sp>
    <dsp:sp modelId="{14E4E2EC-94B2-4DAB-ADA7-AE0F35C12815}">
      <dsp:nvSpPr>
        <dsp:cNvPr id="0" name=""/>
        <dsp:cNvSpPr/>
      </dsp:nvSpPr>
      <dsp:spPr>
        <a:xfrm>
          <a:off x="5376911" y="2417523"/>
          <a:ext cx="2286562" cy="52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How do you build a rocket from scratch? Make sure it works on the pad? We got you.</a:t>
          </a:r>
        </a:p>
      </dsp:txBody>
      <dsp:txXfrm>
        <a:off x="5376911" y="2417523"/>
        <a:ext cx="2286562" cy="525422"/>
      </dsp:txXfrm>
    </dsp:sp>
    <dsp:sp modelId="{8799A324-777F-4C38-85CF-9DCB6C8588A9}">
      <dsp:nvSpPr>
        <dsp:cNvPr id="0" name=""/>
        <dsp:cNvSpPr/>
      </dsp:nvSpPr>
      <dsp:spPr>
        <a:xfrm>
          <a:off x="8806755" y="1116290"/>
          <a:ext cx="800296" cy="8002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F7164F-9115-4EA8-B565-A805B1AB8496}">
      <dsp:nvSpPr>
        <dsp:cNvPr id="0" name=""/>
        <dsp:cNvSpPr/>
      </dsp:nvSpPr>
      <dsp:spPr>
        <a:xfrm>
          <a:off x="8063622" y="1995133"/>
          <a:ext cx="2286562" cy="385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Team Selection/Mentor Pairing</a:t>
          </a:r>
        </a:p>
      </dsp:txBody>
      <dsp:txXfrm>
        <a:off x="8063622" y="1995133"/>
        <a:ext cx="2286562" cy="385857"/>
      </dsp:txXfrm>
    </dsp:sp>
    <dsp:sp modelId="{44963124-3B3F-47E7-8519-149F845334EB}">
      <dsp:nvSpPr>
        <dsp:cNvPr id="0" name=""/>
        <dsp:cNvSpPr/>
      </dsp:nvSpPr>
      <dsp:spPr>
        <a:xfrm>
          <a:off x="8063622" y="2417523"/>
          <a:ext cx="2286562" cy="52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Let’s get you up to speed on the projects that interest you… and get a friend!</a:t>
          </a:r>
        </a:p>
      </dsp:txBody>
      <dsp:txXfrm>
        <a:off x="8063622" y="2417523"/>
        <a:ext cx="2286562" cy="52542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14</a:t>
            </a:fld>
            <a:endParaRPr lang="en-US"/>
          </a:p>
        </p:txBody>
      </p:sp>
    </p:spTree>
    <p:extLst>
      <p:ext uri="{BB962C8B-B14F-4D97-AF65-F5344CB8AC3E}">
        <p14:creationId xmlns:p14="http://schemas.microsoft.com/office/powerpoint/2010/main" val="115512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15</a:t>
            </a:fld>
            <a:endParaRPr lang="en-US"/>
          </a:p>
        </p:txBody>
      </p:sp>
    </p:spTree>
    <p:extLst>
      <p:ext uri="{BB962C8B-B14F-4D97-AF65-F5344CB8AC3E}">
        <p14:creationId xmlns:p14="http://schemas.microsoft.com/office/powerpoint/2010/main" val="229560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16</a:t>
            </a:fld>
            <a:endParaRPr lang="en-US"/>
          </a:p>
        </p:txBody>
      </p:sp>
    </p:spTree>
    <p:extLst>
      <p:ext uri="{BB962C8B-B14F-4D97-AF65-F5344CB8AC3E}">
        <p14:creationId xmlns:p14="http://schemas.microsoft.com/office/powerpoint/2010/main" val="283371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17</a:t>
            </a:fld>
            <a:endParaRPr lang="en-US"/>
          </a:p>
        </p:txBody>
      </p:sp>
    </p:spTree>
    <p:extLst>
      <p:ext uri="{BB962C8B-B14F-4D97-AF65-F5344CB8AC3E}">
        <p14:creationId xmlns:p14="http://schemas.microsoft.com/office/powerpoint/2010/main" val="20807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18</a:t>
            </a:fld>
            <a:endParaRPr lang="en-US"/>
          </a:p>
        </p:txBody>
      </p:sp>
    </p:spTree>
    <p:extLst>
      <p:ext uri="{BB962C8B-B14F-4D97-AF65-F5344CB8AC3E}">
        <p14:creationId xmlns:p14="http://schemas.microsoft.com/office/powerpoint/2010/main" val="4050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9/11/2019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4FF77B-AB05-463F-8388-E3EF4DCD9159}"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FF77B-AB05-463F-8388-E3EF4DCD9159}" type="datetimeFigureOut">
              <a:rPr lang="en-US" smtClean="0"/>
              <a:t>9/11/2019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C4FF77B-AB05-463F-8388-E3EF4DCD9159}" type="datetimeFigureOut">
              <a:rPr lang="en-US" smtClean="0"/>
              <a:t>9/11/2019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S0V8mUvv3o8" TargetMode="External"/><Relationship Id="rId5" Type="http://schemas.openxmlformats.org/officeDocument/2006/relationships/image" Target="../media/image25.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jpe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8.jpeg"/><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openxmlformats.org/officeDocument/2006/relationships/image" Target="../media/image7.jpeg"/><Relationship Id="rId7" Type="http://schemas.openxmlformats.org/officeDocument/2006/relationships/image" Target="../media/image40.png"/><Relationship Id="rId12"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3.png"/><Relationship Id="rId5" Type="http://schemas.openxmlformats.org/officeDocument/2006/relationships/image" Target="../media/image39.png"/><Relationship Id="rId15" Type="http://schemas.openxmlformats.org/officeDocument/2006/relationships/image" Target="../media/image45.jpeg"/><Relationship Id="rId10" Type="http://schemas.microsoft.com/office/2007/relationships/hdphoto" Target="../media/hdphoto2.wdp"/><Relationship Id="rId4" Type="http://schemas.openxmlformats.org/officeDocument/2006/relationships/image" Target="../media/image8.png"/><Relationship Id="rId9" Type="http://schemas.openxmlformats.org/officeDocument/2006/relationships/image" Target="../media/image42.png"/><Relationship Id="rId14" Type="http://schemas.microsoft.com/office/2007/relationships/hdphoto" Target="../media/hdphoto4.wdp"/></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8.png"/><Relationship Id="rId10" Type="http://schemas.microsoft.com/office/2007/relationships/diagramDrawing" Target="../diagrams/drawing1.xml"/><Relationship Id="rId4" Type="http://schemas.openxmlformats.org/officeDocument/2006/relationships/image" Target="../media/image7.jpeg"/><Relationship Id="rId9" Type="http://schemas.openxmlformats.org/officeDocument/2006/relationships/diagramColors" Target="../diagrams/colors1.xml"/></Relationships>
</file>

<file path=ppt/slides/_rels/slide17.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1.jpe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b7orLTpm6tk"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MQAdHYYfa98" TargetMode="Externa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l3QVM1bIWs8" TargetMode="External"/><Relationship Id="rId5" Type="http://schemas.openxmlformats.org/officeDocument/2006/relationships/image" Target="../media/image2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4uGLOy3BRN0" TargetMode="External"/><Relationship Id="rId5" Type="http://schemas.openxmlformats.org/officeDocument/2006/relationships/image" Target="../media/image21.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wvJ64NYke1E" TargetMode="External"/><Relationship Id="rId5" Type="http://schemas.openxmlformats.org/officeDocument/2006/relationships/image" Target="../media/image24.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1675" y="103707"/>
            <a:ext cx="7787054" cy="1111013"/>
          </a:xfrm>
        </p:spPr>
        <p:txBody>
          <a:bodyPr>
            <a:noAutofit/>
          </a:bodyPr>
          <a:lstStyle/>
          <a:p>
            <a:r>
              <a:rPr lang="en-US" sz="7200" b="1" cap="none" dirty="0">
                <a:ln w="9525">
                  <a:solidFill>
                    <a:schemeClr val="bg1"/>
                  </a:solidFill>
                  <a:prstDash val="solid"/>
                </a:ln>
                <a:effectLst>
                  <a:outerShdw blurRad="12700" dist="38100" dir="2700000" algn="tl" rotWithShape="0">
                    <a:schemeClr val="bg1">
                      <a:lumMod val="50000"/>
                    </a:schemeClr>
                  </a:outerShdw>
                </a:effectLst>
              </a:rPr>
              <a:t>UNH SEDS</a:t>
            </a:r>
          </a:p>
        </p:txBody>
      </p:sp>
      <p:sp>
        <p:nvSpPr>
          <p:cNvPr id="3" name="Subtitle 2"/>
          <p:cNvSpPr>
            <a:spLocks noGrp="1"/>
          </p:cNvSpPr>
          <p:nvPr>
            <p:ph type="subTitle" idx="1"/>
          </p:nvPr>
        </p:nvSpPr>
        <p:spPr>
          <a:xfrm>
            <a:off x="1283202" y="4531735"/>
            <a:ext cx="9144000" cy="1064231"/>
          </a:xfrm>
        </p:spPr>
        <p:txBody>
          <a:bodyPr>
            <a:normAutofit/>
          </a:bodyPr>
          <a:lstStyle/>
          <a:p>
            <a:r>
              <a:rPr lang="en-US" sz="2400" b="1" cap="none" dirty="0">
                <a:ln w="9525">
                  <a:solidFill>
                    <a:schemeClr val="bg1"/>
                  </a:solidFill>
                  <a:prstDash val="solid"/>
                </a:ln>
                <a:effectLst>
                  <a:outerShdw blurRad="12700" dist="38100" dir="2700000" algn="tl" rotWithShape="0">
                    <a:schemeClr val="bg1">
                      <a:lumMod val="50000"/>
                    </a:schemeClr>
                  </a:outerShdw>
                </a:effectLst>
              </a:rPr>
              <a:t>CEPS Engineering Organization</a:t>
            </a:r>
          </a:p>
          <a:p>
            <a:r>
              <a:rPr lang="en-US" sz="2400" b="1" cap="none" dirty="0">
                <a:ln w="9525">
                  <a:solidFill>
                    <a:schemeClr val="bg1"/>
                  </a:solidFill>
                  <a:prstDash val="solid"/>
                </a:ln>
                <a:effectLst>
                  <a:outerShdw blurRad="12700" dist="38100" dir="2700000" algn="tl" rotWithShape="0">
                    <a:schemeClr val="bg1">
                      <a:lumMod val="50000"/>
                    </a:schemeClr>
                  </a:outerShdw>
                </a:effectLst>
              </a:rPr>
              <a:t>High Power Rocketry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527" y="1472476"/>
            <a:ext cx="2764520" cy="2854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067094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6B2A16-EEC9-438E-9CB0-7C0B49D8E7FB}"/>
              </a:ext>
            </a:extLst>
          </p:cNvPr>
          <p:cNvGrpSpPr/>
          <p:nvPr/>
        </p:nvGrpSpPr>
        <p:grpSpPr>
          <a:xfrm>
            <a:off x="-1" y="5853722"/>
            <a:ext cx="12192001" cy="1004277"/>
            <a:chOff x="0" y="2667000"/>
            <a:chExt cx="12192001" cy="1524000"/>
          </a:xfrm>
        </p:grpSpPr>
        <p:pic>
          <p:nvPicPr>
            <p:cNvPr id="3" name="Picture 2" descr="Image result for starry night background">
              <a:extLst>
                <a:ext uri="{FF2B5EF4-FFF2-40B4-BE49-F238E27FC236}">
                  <a16:creationId xmlns:a16="http://schemas.microsoft.com/office/drawing/2014/main" id="{CBA651EE-3B3F-4E34-9BD2-4E84FF422A1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7DE83D-82EC-436E-827A-0C18544828D6}"/>
                </a:ext>
              </a:extLst>
            </p:cNvPr>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5" name="Subtitle 2">
              <a:extLst>
                <a:ext uri="{FF2B5EF4-FFF2-40B4-BE49-F238E27FC236}">
                  <a16:creationId xmlns:a16="http://schemas.microsoft.com/office/drawing/2014/main" id="{8E6170D0-C06E-49D3-8BB0-7AF28CC69D36}"/>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6" name="Online Media 5" title="Initial Frame Assembly Motion Study">
            <a:hlinkClick r:id="" action="ppaction://media"/>
            <a:extLst>
              <a:ext uri="{FF2B5EF4-FFF2-40B4-BE49-F238E27FC236}">
                <a16:creationId xmlns:a16="http://schemas.microsoft.com/office/drawing/2014/main" id="{8F143124-7524-4ACA-AFAE-247AE923E0C5}"/>
              </a:ext>
            </a:extLst>
          </p:cNvPr>
          <p:cNvPicPr>
            <a:picLocks noRot="1" noChangeAspect="1"/>
          </p:cNvPicPr>
          <p:nvPr>
            <a:videoFile r:link="rId1"/>
          </p:nvPr>
        </p:nvPicPr>
        <p:blipFill>
          <a:blip r:embed="rId5"/>
          <a:stretch>
            <a:fillRect/>
          </a:stretch>
        </p:blipFill>
        <p:spPr>
          <a:xfrm>
            <a:off x="1635863" y="882330"/>
            <a:ext cx="8740880" cy="4916746"/>
          </a:xfrm>
          <a:prstGeom prst="rect">
            <a:avLst/>
          </a:prstGeom>
        </p:spPr>
      </p:pic>
      <p:sp>
        <p:nvSpPr>
          <p:cNvPr id="7" name="Title 1">
            <a:extLst>
              <a:ext uri="{FF2B5EF4-FFF2-40B4-BE49-F238E27FC236}">
                <a16:creationId xmlns:a16="http://schemas.microsoft.com/office/drawing/2014/main" id="{E3AE4D19-5354-4007-A098-1BA1BC42A3B0}"/>
              </a:ext>
            </a:extLst>
          </p:cNvPr>
          <p:cNvSpPr txBox="1">
            <a:spLocks/>
          </p:cNvSpPr>
          <p:nvPr/>
        </p:nvSpPr>
        <p:spPr>
          <a:xfrm>
            <a:off x="829466" y="37093"/>
            <a:ext cx="10353675" cy="96996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n w="9525">
                  <a:solidFill>
                    <a:schemeClr val="bg1"/>
                  </a:solidFill>
                  <a:prstDash val="solid"/>
                </a:ln>
                <a:effectLst>
                  <a:outerShdw blurRad="12700" dist="38100" dir="2700000" algn="tl" rotWithShape="0">
                    <a:schemeClr val="bg1">
                      <a:lumMod val="50000"/>
                    </a:schemeClr>
                  </a:outerShdw>
                </a:effectLst>
              </a:rPr>
              <a:t>Frame Team</a:t>
            </a:r>
          </a:p>
        </p:txBody>
      </p:sp>
    </p:spTree>
    <p:extLst>
      <p:ext uri="{BB962C8B-B14F-4D97-AF65-F5344CB8AC3E}">
        <p14:creationId xmlns:p14="http://schemas.microsoft.com/office/powerpoint/2010/main" val="664875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6B2A16-EEC9-438E-9CB0-7C0B49D8E7FB}"/>
              </a:ext>
            </a:extLst>
          </p:cNvPr>
          <p:cNvGrpSpPr/>
          <p:nvPr/>
        </p:nvGrpSpPr>
        <p:grpSpPr>
          <a:xfrm>
            <a:off x="-1" y="5853722"/>
            <a:ext cx="12192001" cy="1004277"/>
            <a:chOff x="0" y="2667000"/>
            <a:chExt cx="12192001" cy="1524000"/>
          </a:xfrm>
        </p:grpSpPr>
        <p:pic>
          <p:nvPicPr>
            <p:cNvPr id="3" name="Picture 2" descr="Image result for starry night background">
              <a:extLst>
                <a:ext uri="{FF2B5EF4-FFF2-40B4-BE49-F238E27FC236}">
                  <a16:creationId xmlns:a16="http://schemas.microsoft.com/office/drawing/2014/main" id="{CBA651EE-3B3F-4E34-9BD2-4E84FF422A1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7DE83D-82EC-436E-827A-0C18544828D6}"/>
                </a:ext>
              </a:extLst>
            </p:cNvPr>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5" name="Subtitle 2">
              <a:extLst>
                <a:ext uri="{FF2B5EF4-FFF2-40B4-BE49-F238E27FC236}">
                  <a16:creationId xmlns:a16="http://schemas.microsoft.com/office/drawing/2014/main" id="{8E6170D0-C06E-49D3-8BB0-7AF28CC69D36}"/>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7" name="Title 1">
            <a:extLst>
              <a:ext uri="{FF2B5EF4-FFF2-40B4-BE49-F238E27FC236}">
                <a16:creationId xmlns:a16="http://schemas.microsoft.com/office/drawing/2014/main" id="{E3AE4D19-5354-4007-A098-1BA1BC42A3B0}"/>
              </a:ext>
            </a:extLst>
          </p:cNvPr>
          <p:cNvSpPr txBox="1">
            <a:spLocks/>
          </p:cNvSpPr>
          <p:nvPr/>
        </p:nvSpPr>
        <p:spPr>
          <a:xfrm>
            <a:off x="829466" y="37093"/>
            <a:ext cx="10353675" cy="96996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n w="9525">
                  <a:solidFill>
                    <a:schemeClr val="bg1"/>
                  </a:solidFill>
                  <a:prstDash val="solid"/>
                </a:ln>
                <a:effectLst>
                  <a:outerShdw blurRad="12700" dist="38100" dir="2700000" algn="tl" rotWithShape="0">
                    <a:schemeClr val="bg1">
                      <a:lumMod val="50000"/>
                    </a:schemeClr>
                  </a:outerShdw>
                </a:effectLst>
              </a:rPr>
              <a:t>Avionics/Payload/Recovery Team</a:t>
            </a:r>
          </a:p>
        </p:txBody>
      </p:sp>
      <p:pic>
        <p:nvPicPr>
          <p:cNvPr id="4098" name="Picture 2" descr="Image result for avionics rocketry">
            <a:extLst>
              <a:ext uri="{FF2B5EF4-FFF2-40B4-BE49-F238E27FC236}">
                <a16:creationId xmlns:a16="http://schemas.microsoft.com/office/drawing/2014/main" id="{ADA8271E-342B-43BE-8BB7-630D10A9C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66" y="872591"/>
            <a:ext cx="3412334" cy="22777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space x space y \">
            <a:extLst>
              <a:ext uri="{FF2B5EF4-FFF2-40B4-BE49-F238E27FC236}">
                <a16:creationId xmlns:a16="http://schemas.microsoft.com/office/drawing/2014/main" id="{9CC424DB-0BA6-42AD-914D-B1E3EE0C2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804" y="872591"/>
            <a:ext cx="3956529" cy="481742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briefcase computer">
            <a:extLst>
              <a:ext uri="{FF2B5EF4-FFF2-40B4-BE49-F238E27FC236}">
                <a16:creationId xmlns:a16="http://schemas.microsoft.com/office/drawing/2014/main" id="{AF654519-94ED-4044-BA2E-A491098C66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1362" y="3281301"/>
            <a:ext cx="3653634" cy="24357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166653C-34F3-456D-A2FF-86267E18D557}"/>
              </a:ext>
            </a:extLst>
          </p:cNvPr>
          <p:cNvSpPr txBox="1"/>
          <p:nvPr/>
        </p:nvSpPr>
        <p:spPr>
          <a:xfrm>
            <a:off x="4343400" y="1007056"/>
            <a:ext cx="2425700" cy="646331"/>
          </a:xfrm>
          <a:prstGeom prst="rect">
            <a:avLst/>
          </a:prstGeom>
          <a:noFill/>
        </p:spPr>
        <p:txBody>
          <a:bodyPr wrap="square" rtlCol="0">
            <a:spAutoFit/>
          </a:bodyPr>
          <a:lstStyle/>
          <a:p>
            <a:r>
              <a:rPr lang="en-US" dirty="0"/>
              <a:t>Electrical system of Rocket</a:t>
            </a:r>
          </a:p>
        </p:txBody>
      </p:sp>
      <p:sp>
        <p:nvSpPr>
          <p:cNvPr id="9" name="TextBox 8">
            <a:extLst>
              <a:ext uri="{FF2B5EF4-FFF2-40B4-BE49-F238E27FC236}">
                <a16:creationId xmlns:a16="http://schemas.microsoft.com/office/drawing/2014/main" id="{535F4961-5AE2-425B-AC3D-39F492354CD5}"/>
              </a:ext>
            </a:extLst>
          </p:cNvPr>
          <p:cNvSpPr txBox="1"/>
          <p:nvPr/>
        </p:nvSpPr>
        <p:spPr>
          <a:xfrm>
            <a:off x="520700" y="3429000"/>
            <a:ext cx="2599854" cy="1754326"/>
          </a:xfrm>
          <a:prstGeom prst="rect">
            <a:avLst/>
          </a:prstGeom>
          <a:noFill/>
        </p:spPr>
        <p:txBody>
          <a:bodyPr wrap="square" rtlCol="0">
            <a:spAutoFit/>
          </a:bodyPr>
          <a:lstStyle/>
          <a:p>
            <a:r>
              <a:rPr lang="en-US" dirty="0"/>
              <a:t>Launch Control Module</a:t>
            </a:r>
          </a:p>
          <a:p>
            <a:endParaRPr lang="en-US" dirty="0"/>
          </a:p>
          <a:p>
            <a:r>
              <a:rPr lang="en-US" dirty="0"/>
              <a:t>Live data communication </a:t>
            </a:r>
          </a:p>
          <a:p>
            <a:endParaRPr lang="en-US" dirty="0"/>
          </a:p>
          <a:p>
            <a:r>
              <a:rPr lang="en-US" dirty="0"/>
              <a:t>GPS tracking</a:t>
            </a:r>
          </a:p>
        </p:txBody>
      </p:sp>
    </p:spTree>
    <p:extLst>
      <p:ext uri="{BB962C8B-B14F-4D97-AF65-F5344CB8AC3E}">
        <p14:creationId xmlns:p14="http://schemas.microsoft.com/office/powerpoint/2010/main" val="820660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6B2A16-EEC9-438E-9CB0-7C0B49D8E7FB}"/>
              </a:ext>
            </a:extLst>
          </p:cNvPr>
          <p:cNvGrpSpPr/>
          <p:nvPr/>
        </p:nvGrpSpPr>
        <p:grpSpPr>
          <a:xfrm>
            <a:off x="-1" y="5853722"/>
            <a:ext cx="12192001" cy="1004277"/>
            <a:chOff x="0" y="2667000"/>
            <a:chExt cx="12192001" cy="1524000"/>
          </a:xfrm>
        </p:grpSpPr>
        <p:pic>
          <p:nvPicPr>
            <p:cNvPr id="3" name="Picture 2" descr="Image result for starry night background">
              <a:extLst>
                <a:ext uri="{FF2B5EF4-FFF2-40B4-BE49-F238E27FC236}">
                  <a16:creationId xmlns:a16="http://schemas.microsoft.com/office/drawing/2014/main" id="{CBA651EE-3B3F-4E34-9BD2-4E84FF422A1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B7DE83D-82EC-436E-827A-0C18544828D6}"/>
                </a:ext>
              </a:extLst>
            </p:cNvPr>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5" name="Subtitle 2">
              <a:extLst>
                <a:ext uri="{FF2B5EF4-FFF2-40B4-BE49-F238E27FC236}">
                  <a16:creationId xmlns:a16="http://schemas.microsoft.com/office/drawing/2014/main" id="{8E6170D0-C06E-49D3-8BB0-7AF28CC69D36}"/>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7" name="Title 1">
            <a:extLst>
              <a:ext uri="{FF2B5EF4-FFF2-40B4-BE49-F238E27FC236}">
                <a16:creationId xmlns:a16="http://schemas.microsoft.com/office/drawing/2014/main" id="{E3AE4D19-5354-4007-A098-1BA1BC42A3B0}"/>
              </a:ext>
            </a:extLst>
          </p:cNvPr>
          <p:cNvSpPr txBox="1">
            <a:spLocks/>
          </p:cNvSpPr>
          <p:nvPr/>
        </p:nvSpPr>
        <p:spPr>
          <a:xfrm>
            <a:off x="1" y="66389"/>
            <a:ext cx="12191999" cy="96996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n w="9525">
                  <a:solidFill>
                    <a:schemeClr val="bg1"/>
                  </a:solidFill>
                  <a:prstDash val="solid"/>
                </a:ln>
                <a:effectLst>
                  <a:outerShdw blurRad="12700" dist="38100" dir="2700000" algn="tl" rotWithShape="0">
                    <a:schemeClr val="bg1">
                      <a:lumMod val="50000"/>
                    </a:schemeClr>
                  </a:outerShdw>
                </a:effectLst>
              </a:rPr>
              <a:t>Operations Team</a:t>
            </a:r>
          </a:p>
        </p:txBody>
      </p:sp>
      <p:pic>
        <p:nvPicPr>
          <p:cNvPr id="8" name="Picture 7">
            <a:extLst>
              <a:ext uri="{FF2B5EF4-FFF2-40B4-BE49-F238E27FC236}">
                <a16:creationId xmlns:a16="http://schemas.microsoft.com/office/drawing/2014/main" id="{7BEA063C-190F-493A-9810-6C0CF22A88D5}"/>
              </a:ext>
            </a:extLst>
          </p:cNvPr>
          <p:cNvPicPr>
            <a:picLocks noChangeAspect="1"/>
          </p:cNvPicPr>
          <p:nvPr/>
        </p:nvPicPr>
        <p:blipFill rotWithShape="1">
          <a:blip r:embed="rId4"/>
          <a:srcRect l="1" r="-15494" b="1522"/>
          <a:stretch/>
        </p:blipFill>
        <p:spPr>
          <a:xfrm>
            <a:off x="8714159" y="1021705"/>
            <a:ext cx="3270727" cy="1881752"/>
          </a:xfrm>
          <a:prstGeom prst="rect">
            <a:avLst/>
          </a:prstGeom>
        </p:spPr>
      </p:pic>
      <p:pic>
        <p:nvPicPr>
          <p:cNvPr id="9" name="Picture 2" descr="Image result for mobile mission control">
            <a:extLst>
              <a:ext uri="{FF2B5EF4-FFF2-40B4-BE49-F238E27FC236}">
                <a16:creationId xmlns:a16="http://schemas.microsoft.com/office/drawing/2014/main" id="{FF49BDC5-9A7A-48A6-991B-7904144A03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4159" y="2888809"/>
            <a:ext cx="2831943" cy="18817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34D57F-76AB-4F00-91E2-7D3150A5E9B3}"/>
              </a:ext>
            </a:extLst>
          </p:cNvPr>
          <p:cNvSpPr txBox="1"/>
          <p:nvPr/>
        </p:nvSpPr>
        <p:spPr>
          <a:xfrm>
            <a:off x="479394" y="1340528"/>
            <a:ext cx="8027651"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In charge of all Spaceport coordination and requirements</a:t>
            </a:r>
          </a:p>
          <a:p>
            <a:pPr marL="285750" indent="-285750">
              <a:buFont typeface="Arial" panose="020B0604020202020204" pitchFamily="34" charset="0"/>
              <a:buChar char="•"/>
            </a:pPr>
            <a:r>
              <a:rPr lang="en-US" sz="2800" dirty="0"/>
              <a:t>Engineering integration and systems engineering</a:t>
            </a:r>
          </a:p>
          <a:p>
            <a:pPr marL="285750" indent="-285750">
              <a:buFont typeface="Arial" panose="020B0604020202020204" pitchFamily="34" charset="0"/>
              <a:buChar char="•"/>
            </a:pPr>
            <a:r>
              <a:rPr lang="en-US" sz="2800" dirty="0"/>
              <a:t>Responsible for coordinating tests </a:t>
            </a:r>
          </a:p>
          <a:p>
            <a:pPr marL="285750" indent="-285750">
              <a:buFont typeface="Arial" panose="020B0604020202020204" pitchFamily="34" charset="0"/>
              <a:buChar char="•"/>
            </a:pPr>
            <a:r>
              <a:rPr lang="en-US" sz="2800" dirty="0"/>
              <a:t>Safety</a:t>
            </a:r>
          </a:p>
          <a:p>
            <a:pPr marL="285750" indent="-285750">
              <a:buFont typeface="Arial" panose="020B0604020202020204" pitchFamily="34" charset="0"/>
              <a:buChar char="•"/>
            </a:pPr>
            <a:r>
              <a:rPr lang="en-US" sz="2800" dirty="0"/>
              <a:t>Aid in all engineering-related activities</a:t>
            </a:r>
          </a:p>
        </p:txBody>
      </p:sp>
    </p:spTree>
    <p:extLst>
      <p:ext uri="{BB962C8B-B14F-4D97-AF65-F5344CB8AC3E}">
        <p14:creationId xmlns:p14="http://schemas.microsoft.com/office/powerpoint/2010/main" val="4181759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471" y="-68669"/>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Gimbal System </a:t>
            </a: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950449" y="2072991"/>
            <a:ext cx="2094999" cy="3370038"/>
          </a:xfrm>
        </p:spPr>
      </p:pic>
      <p:sp>
        <p:nvSpPr>
          <p:cNvPr id="7" name="Rectangle 6"/>
          <p:cNvSpPr/>
          <p:nvPr/>
        </p:nvSpPr>
        <p:spPr>
          <a:xfrm>
            <a:off x="422532" y="1027113"/>
            <a:ext cx="10066691" cy="286232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Control th</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e direction of thrust and the orientation of the rocket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First step towards following predefined flight trajectories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Project Tasks:</a:t>
            </a:r>
          </a:p>
          <a:p>
            <a:pPr marL="742950" lvl="1" indent="-285750">
              <a:buFont typeface="Arial" panose="020B0604020202020204" pitchFamily="34" charset="0"/>
              <a:buChar char="•"/>
              <a:defRP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Measuring system parameters</a:t>
            </a:r>
            <a:endParaRPr kumimoji="0" lang="en-US"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endParaRPr>
          </a:p>
          <a:p>
            <a:pPr marL="742950" lvl="1" indent="-285750">
              <a:buFont typeface="Arial" panose="020B0604020202020204" pitchFamily="34" charset="0"/>
              <a:buChar char="•"/>
              <a:defRPr/>
            </a:pPr>
            <a:r>
              <a:rPr kumimoji="0" lang="en-US"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Numerical modeling</a:t>
            </a:r>
          </a:p>
          <a:p>
            <a:pPr marL="742950" lvl="1" indent="-285750">
              <a:buFont typeface="Arial" panose="020B0604020202020204" pitchFamily="34" charset="0"/>
              <a:buChar char="•"/>
              <a:defRP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Gimbal hardware design</a:t>
            </a:r>
            <a:endParaRPr kumimoji="0" lang="en-US"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endParaRPr>
          </a:p>
          <a:p>
            <a:pPr marL="742950" lvl="1" indent="-285750">
              <a:buFont typeface="Arial" panose="020B0604020202020204" pitchFamily="34" charset="0"/>
              <a:buChar char="•"/>
              <a:defRP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Control algorithm design</a:t>
            </a:r>
          </a:p>
          <a:p>
            <a:pPr marL="742950" lvl="1" indent="-285750">
              <a:buFont typeface="Arial" panose="020B0604020202020204" pitchFamily="34" charset="0"/>
              <a:buChar char="•"/>
              <a:defRPr/>
            </a:pPr>
            <a:r>
              <a:rPr kumimoji="0" lang="en-US"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rPr>
              <a:t>Static testing of stability</a:t>
            </a:r>
          </a:p>
          <a:p>
            <a:pPr marL="742950" lvl="1" indent="-285750">
              <a:buFont typeface="Arial" panose="020B0604020202020204" pitchFamily="34" charset="0"/>
              <a:buChar char="•"/>
              <a:defRP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Flight implementation and testing</a:t>
            </a:r>
            <a:endParaRPr kumimoji="0" lang="en-US"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endParaRPr>
          </a:p>
          <a:p>
            <a:pPr marL="742950" lvl="1" indent="-285750">
              <a:buFont typeface="Arial" panose="020B0604020202020204" pitchFamily="34" charset="0"/>
              <a:buChar char="•"/>
              <a:defRPr/>
            </a:pPr>
            <a:endParaRPr kumimoji="0" lang="en-US" b="1" i="0" u="none" strike="noStrike" kern="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Average"/>
              <a:ea typeface="+mn-ea"/>
              <a:cs typeface="+mn-cs"/>
              <a:sym typeface="Average"/>
            </a:endParaRPr>
          </a:p>
        </p:txBody>
      </p:sp>
      <p:grpSp>
        <p:nvGrpSpPr>
          <p:cNvPr id="13" name="Group 12"/>
          <p:cNvGrpSpPr/>
          <p:nvPr/>
        </p:nvGrpSpPr>
        <p:grpSpPr>
          <a:xfrm>
            <a:off x="-1" y="5853722"/>
            <a:ext cx="12192001" cy="1004277"/>
            <a:chOff x="0" y="2667000"/>
            <a:chExt cx="12192001" cy="1524000"/>
          </a:xfrm>
        </p:grpSpPr>
        <p:pic>
          <p:nvPicPr>
            <p:cNvPr id="14"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6"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9" name="Picture 8">
            <a:extLst>
              <a:ext uri="{FF2B5EF4-FFF2-40B4-BE49-F238E27FC236}">
                <a16:creationId xmlns:a16="http://schemas.microsoft.com/office/drawing/2014/main" id="{84176DE0-AE6B-44C0-8B20-046E61478514}"/>
              </a:ext>
            </a:extLst>
          </p:cNvPr>
          <p:cNvPicPr>
            <a:picLocks noChangeAspect="1"/>
          </p:cNvPicPr>
          <p:nvPr/>
        </p:nvPicPr>
        <p:blipFill>
          <a:blip r:embed="rId5"/>
          <a:stretch>
            <a:fillRect/>
          </a:stretch>
        </p:blipFill>
        <p:spPr>
          <a:xfrm>
            <a:off x="7278194" y="2072990"/>
            <a:ext cx="4491274" cy="3370039"/>
          </a:xfrm>
          <a:prstGeom prst="rect">
            <a:avLst/>
          </a:prstGeom>
        </p:spPr>
      </p:pic>
      <p:pic>
        <p:nvPicPr>
          <p:cNvPr id="10" name="Picture 9">
            <a:extLst>
              <a:ext uri="{FF2B5EF4-FFF2-40B4-BE49-F238E27FC236}">
                <a16:creationId xmlns:a16="http://schemas.microsoft.com/office/drawing/2014/main" id="{B0BA6CF4-624A-4A22-9E21-A4F179A5AF4B}"/>
              </a:ext>
            </a:extLst>
          </p:cNvPr>
          <p:cNvPicPr>
            <a:picLocks noChangeAspect="1"/>
          </p:cNvPicPr>
          <p:nvPr/>
        </p:nvPicPr>
        <p:blipFill rotWithShape="1">
          <a:blip r:embed="rId6"/>
          <a:srcRect l="7086" t="8225" b="8279"/>
          <a:stretch/>
        </p:blipFill>
        <p:spPr>
          <a:xfrm>
            <a:off x="8212424" y="119308"/>
            <a:ext cx="3258105" cy="1815609"/>
          </a:xfrm>
          <a:prstGeom prst="rect">
            <a:avLst/>
          </a:prstGeom>
        </p:spPr>
      </p:pic>
      <p:pic>
        <p:nvPicPr>
          <p:cNvPr id="11" name="Picture 10">
            <a:extLst>
              <a:ext uri="{FF2B5EF4-FFF2-40B4-BE49-F238E27FC236}">
                <a16:creationId xmlns:a16="http://schemas.microsoft.com/office/drawing/2014/main" id="{2C36B72E-4967-4A67-8424-543C7313EA5C}"/>
              </a:ext>
            </a:extLst>
          </p:cNvPr>
          <p:cNvPicPr>
            <a:picLocks noChangeAspect="1"/>
          </p:cNvPicPr>
          <p:nvPr/>
        </p:nvPicPr>
        <p:blipFill rotWithShape="1">
          <a:blip r:embed="rId7"/>
          <a:srcRect l="27050" r="38162"/>
          <a:stretch/>
        </p:blipFill>
        <p:spPr>
          <a:xfrm>
            <a:off x="1072861" y="3563706"/>
            <a:ext cx="1075753" cy="1741740"/>
          </a:xfrm>
          <a:prstGeom prst="rect">
            <a:avLst/>
          </a:prstGeom>
        </p:spPr>
      </p:pic>
      <p:pic>
        <p:nvPicPr>
          <p:cNvPr id="12" name="Picture 11">
            <a:extLst>
              <a:ext uri="{FF2B5EF4-FFF2-40B4-BE49-F238E27FC236}">
                <a16:creationId xmlns:a16="http://schemas.microsoft.com/office/drawing/2014/main" id="{0DB20BA9-6B2C-4A86-A9A1-F634EBDC8E5C}"/>
              </a:ext>
            </a:extLst>
          </p:cNvPr>
          <p:cNvPicPr>
            <a:picLocks noChangeAspect="1"/>
          </p:cNvPicPr>
          <p:nvPr/>
        </p:nvPicPr>
        <p:blipFill rotWithShape="1">
          <a:blip r:embed="rId8"/>
          <a:srcRect l="26186" r="28802"/>
          <a:stretch/>
        </p:blipFill>
        <p:spPr>
          <a:xfrm>
            <a:off x="2936106" y="3577876"/>
            <a:ext cx="1096498" cy="1827053"/>
          </a:xfrm>
          <a:prstGeom prst="rect">
            <a:avLst/>
          </a:prstGeom>
        </p:spPr>
      </p:pic>
      <p:sp>
        <p:nvSpPr>
          <p:cNvPr id="17" name="Rectangle 16">
            <a:extLst>
              <a:ext uri="{FF2B5EF4-FFF2-40B4-BE49-F238E27FC236}">
                <a16:creationId xmlns:a16="http://schemas.microsoft.com/office/drawing/2014/main" id="{8CE32753-80EE-4385-BF7F-D801A27D5EF0}"/>
              </a:ext>
            </a:extLst>
          </p:cNvPr>
          <p:cNvSpPr/>
          <p:nvPr/>
        </p:nvSpPr>
        <p:spPr>
          <a:xfrm>
            <a:off x="422532" y="5429419"/>
            <a:ext cx="6530955" cy="369332"/>
          </a:xfrm>
          <a:prstGeom prst="rect">
            <a:avLst/>
          </a:prstGeom>
        </p:spPr>
        <p:txBody>
          <a:bodyPr wrap="none">
            <a:spAutoFit/>
          </a:bodyPr>
          <a:lstStyle/>
          <a:p>
            <a:pPr marL="742950" lvl="1" indent="-285750">
              <a:buFont typeface="Arial" panose="020B0604020202020204" pitchFamily="34" charset="0"/>
              <a:buChar char="•"/>
              <a:defRP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(PS: If you are interested in quadcopters, talk to me after!)</a:t>
            </a:r>
          </a:p>
        </p:txBody>
      </p:sp>
    </p:spTree>
    <p:extLst>
      <p:ext uri="{BB962C8B-B14F-4D97-AF65-F5344CB8AC3E}">
        <p14:creationId xmlns:p14="http://schemas.microsoft.com/office/powerpoint/2010/main" val="2770563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92" y="-85431"/>
            <a:ext cx="8447086" cy="1155006"/>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latin typeface="+mn-lt"/>
              </a:rPr>
              <a:t>SpaceVision</a:t>
            </a:r>
          </a:p>
        </p:txBody>
      </p:sp>
      <p:sp>
        <p:nvSpPr>
          <p:cNvPr id="3" name="Content Placeholder 2"/>
          <p:cNvSpPr>
            <a:spLocks noGrp="1"/>
          </p:cNvSpPr>
          <p:nvPr>
            <p:ph idx="1"/>
          </p:nvPr>
        </p:nvSpPr>
        <p:spPr>
          <a:xfrm>
            <a:off x="641838" y="998701"/>
            <a:ext cx="10515600" cy="1641965"/>
          </a:xfrm>
        </p:spPr>
        <p:txBody>
          <a:bodyPr>
            <a:normAutofit/>
          </a:bodyPr>
          <a:lstStyle/>
          <a:p>
            <a:pPr>
              <a:buFont typeface="Arial" panose="020B0604020202020204" pitchFamily="34" charset="0"/>
              <a:buChar char="•"/>
            </a:pPr>
            <a:r>
              <a:rPr lang="en-US" b="1" dirty="0">
                <a:ln w="9525">
                  <a:solidFill>
                    <a:schemeClr val="bg1"/>
                  </a:solidFill>
                  <a:prstDash val="solid"/>
                </a:ln>
                <a:effectLst>
                  <a:outerShdw blurRad="12700" dist="38100" dir="2700000" algn="tl" rotWithShape="0">
                    <a:schemeClr val="bg1">
                      <a:lumMod val="50000"/>
                    </a:schemeClr>
                  </a:outerShdw>
                </a:effectLst>
                <a:latin typeface="Average"/>
              </a:rPr>
              <a:t>SEDS USA hosts a national conference every year called ‘SpaceVision’ where many of the various SEDS chapters congregate to network and listen to speakers. This year, it will be on November 2019 in Arizona State University. We brought 16 of our members to take part in the 2018 SpaceVision located in San Diego California.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9327" y="2644857"/>
            <a:ext cx="3582317" cy="26867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838" y="2644857"/>
            <a:ext cx="3582317" cy="2686738"/>
          </a:xfrm>
          <a:prstGeom prst="rect">
            <a:avLst/>
          </a:prstGeom>
        </p:spPr>
      </p:pic>
      <p:pic>
        <p:nvPicPr>
          <p:cNvPr id="1026" name="Picture 2" descr="https://lh4.googleusercontent.com/eS_gc0abKPn9CpGc5QcyqWV-ZPBNbsYkPZUTR9IsIpSTe7AdVZva26pVT91goznIHrc6TQ82uNc8v-oCwYJLgNpEGOPN2duQCvpl3PEljdEOLwfaWdI340FCGN-zh4ieTykXxMUVs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6816" y="2644857"/>
            <a:ext cx="3585534" cy="26891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224491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itle 8">
            <a:extLst>
              <a:ext uri="{FF2B5EF4-FFF2-40B4-BE49-F238E27FC236}">
                <a16:creationId xmlns:a16="http://schemas.microsoft.com/office/drawing/2014/main" id="{D3EE12FE-BBDA-4FA4-A607-9F67AFBEDD74}"/>
              </a:ext>
            </a:extLst>
          </p:cNvPr>
          <p:cNvSpPr>
            <a:spLocks noGrp="1"/>
          </p:cNvSpPr>
          <p:nvPr>
            <p:ph type="title"/>
          </p:nvPr>
        </p:nvSpPr>
        <p:spPr/>
        <p:txBody>
          <a:bodyPr/>
          <a:lstStyle/>
          <a:p>
            <a:r>
              <a:rPr lang="en-US" dirty="0"/>
              <a:t>Networking Opportunities </a:t>
            </a:r>
          </a:p>
        </p:txBody>
      </p:sp>
      <p:pic>
        <p:nvPicPr>
          <p:cNvPr id="15" name="Picture 14" descr="C:\Users\User\Desktop\UNHSEDS\Business\Organization\OutsideBoard\Companies\NasaLogo.jpg">
            <a:extLst>
              <a:ext uri="{FF2B5EF4-FFF2-40B4-BE49-F238E27FC236}">
                <a16:creationId xmlns:a16="http://schemas.microsoft.com/office/drawing/2014/main" id="{6FEF019F-D5B0-4F5B-B95C-6A25D16CA213}"/>
              </a:ext>
            </a:extLst>
          </p:cNvPr>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78184" y="4052933"/>
            <a:ext cx="1809750" cy="1130997"/>
          </a:xfrm>
          <a:prstGeom prst="rect">
            <a:avLst/>
          </a:prstGeom>
          <a:noFill/>
          <a:ln>
            <a:noFill/>
          </a:ln>
        </p:spPr>
      </p:pic>
      <p:pic>
        <p:nvPicPr>
          <p:cNvPr id="16" name="Picture 15" descr="C:\Users\User\Desktop\UNHSEDS\Business\Organization\OutsideBoard\Companies\OrbitalATKLogo.png">
            <a:extLst>
              <a:ext uri="{FF2B5EF4-FFF2-40B4-BE49-F238E27FC236}">
                <a16:creationId xmlns:a16="http://schemas.microsoft.com/office/drawing/2014/main" id="{AF5A54A5-54EB-4101-923E-C6B4F024522E}"/>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70177" y="4147860"/>
            <a:ext cx="2358465" cy="866736"/>
          </a:xfrm>
          <a:prstGeom prst="rect">
            <a:avLst/>
          </a:prstGeom>
          <a:noFill/>
          <a:ln>
            <a:noFill/>
          </a:ln>
        </p:spPr>
      </p:pic>
      <p:pic>
        <p:nvPicPr>
          <p:cNvPr id="17" name="Picture 16" descr="C:\Users\User\Desktop\UNHSEDS\Business\Organization\OutsideBoard\Companies\BlueOriginLogo.png">
            <a:extLst>
              <a:ext uri="{FF2B5EF4-FFF2-40B4-BE49-F238E27FC236}">
                <a16:creationId xmlns:a16="http://schemas.microsoft.com/office/drawing/2014/main" id="{411E66B3-35C1-4A06-8E02-2C1A6B4B03CB}"/>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18232" y="3931704"/>
            <a:ext cx="2091561" cy="1108393"/>
          </a:xfrm>
          <a:prstGeom prst="rect">
            <a:avLst/>
          </a:prstGeom>
          <a:noFill/>
          <a:ln>
            <a:noFill/>
          </a:ln>
        </p:spPr>
      </p:pic>
      <p:pic>
        <p:nvPicPr>
          <p:cNvPr id="18" name="Picture 17" descr="C:\Users\User\Desktop\UNHSEDS\Business\Organization\OutsideBoard\Companies\RocketLabLogo.png">
            <a:extLst>
              <a:ext uri="{FF2B5EF4-FFF2-40B4-BE49-F238E27FC236}">
                <a16:creationId xmlns:a16="http://schemas.microsoft.com/office/drawing/2014/main" id="{0F95B83D-5322-4FD0-8683-03DAB1FEC1D5}"/>
              </a:ext>
            </a:extLst>
          </p:cNvPr>
          <p:cNvPicPr/>
          <p:nvPr/>
        </p:nvPicPr>
        <p:blipFill>
          <a:blip r:embed="rId9" cstate="print">
            <a:extLst>
              <a:ext uri="{BEBA8EAE-BF5A-486C-A8C5-ECC9F3942E4B}">
                <a14:imgProps xmlns:a14="http://schemas.microsoft.com/office/drawing/2010/main">
                  <a14:imgLayer r:embed="rId10">
                    <a14:imgEffect>
                      <a14:backgroundRemoval t="9873" b="89809" l="9083" r="90667">
                        <a14:foregroundMark x1="42250" y1="49204" x2="42250" y2="49204"/>
                        <a14:foregroundMark x1="40583" y1="46975" x2="40583" y2="46975"/>
                        <a14:foregroundMark x1="46500" y1="57166" x2="46500" y2="57166"/>
                        <a14:foregroundMark x1="47000" y1="50000" x2="47000" y2="50000"/>
                        <a14:foregroundMark x1="47167" y1="45064" x2="47167" y2="45064"/>
                        <a14:foregroundMark x1="48750" y1="49682" x2="48750" y2="49682"/>
                        <a14:foregroundMark x1="53083" y1="51274" x2="53083" y2="51274"/>
                        <a14:foregroundMark x1="61083" y1="50000" x2="61083" y2="50000"/>
                        <a14:foregroundMark x1="53833" y1="50318" x2="53833" y2="50318"/>
                        <a14:foregroundMark x1="54083" y1="50000" x2="54083" y2="50000"/>
                        <a14:foregroundMark x1="64750" y1="49682" x2="64750" y2="49682"/>
                        <a14:foregroundMark x1="70750" y1="49204" x2="70750" y2="49204"/>
                        <a14:foregroundMark x1="75250" y1="51592" x2="75250" y2="51592"/>
                        <a14:foregroundMark x1="73500" y1="50318" x2="73500" y2="50318"/>
                        <a14:foregroundMark x1="82000" y1="50955" x2="82000" y2="50955"/>
                        <a14:foregroundMark x1="87000" y1="50478" x2="87000" y2="50478"/>
                        <a14:foregroundMark x1="88083" y1="46975" x2="88083" y2="46975"/>
                        <a14:foregroundMark x1="90667" y1="48089" x2="90667" y2="48089"/>
                        <a14:foregroundMark x1="88417" y1="52070" x2="88417" y2="52070"/>
                        <a14:foregroundMark x1="57667" y1="51274" x2="57667" y2="51274"/>
                        <a14:foregroundMark x1="46750" y1="41720" x2="46750" y2="41720"/>
                        <a14:foregroundMark x1="46167" y1="38854" x2="46167" y2="38854"/>
                        <a14:foregroundMark x1="44417" y1="38057" x2="44417" y2="38057"/>
                        <a14:foregroundMark x1="41583" y1="51274" x2="41583" y2="51274"/>
                        <a14:foregroundMark x1="9083" y1="49363" x2="9083" y2="49363"/>
                      </a14:backgroundRemoval>
                    </a14:imgEffect>
                  </a14:imgLayer>
                </a14:imgProps>
              </a:ext>
              <a:ext uri="{28A0092B-C50C-407E-A947-70E740481C1C}">
                <a14:useLocalDpi xmlns:a14="http://schemas.microsoft.com/office/drawing/2010/main" val="0"/>
              </a:ext>
            </a:extLst>
          </a:blip>
          <a:srcRect/>
          <a:stretch>
            <a:fillRect/>
          </a:stretch>
        </p:blipFill>
        <p:spPr bwMode="auto">
          <a:xfrm>
            <a:off x="6843003" y="2562530"/>
            <a:ext cx="2668385" cy="1345559"/>
          </a:xfrm>
          <a:prstGeom prst="rect">
            <a:avLst/>
          </a:prstGeom>
          <a:noFill/>
          <a:ln>
            <a:noFill/>
          </a:ln>
        </p:spPr>
      </p:pic>
      <p:pic>
        <p:nvPicPr>
          <p:cNvPr id="23" name="Picture 22" descr="C:\Users\User\Desktop\UNHSEDS\Business\Organization\OutsideBoard\Companies\Virgin_Orbin_company_logo_2017.png">
            <a:extLst>
              <a:ext uri="{FF2B5EF4-FFF2-40B4-BE49-F238E27FC236}">
                <a16:creationId xmlns:a16="http://schemas.microsoft.com/office/drawing/2014/main" id="{4562EA76-686D-4C0B-B371-A758CCB83F59}"/>
              </a:ext>
            </a:extLst>
          </p:cNvPr>
          <p:cNvPicPr/>
          <p:nvPr/>
        </p:nvPicPr>
        <p:blipFill>
          <a:blip r:embed="rId11">
            <a:extLst>
              <a:ext uri="{BEBA8EAE-BF5A-486C-A8C5-ECC9F3942E4B}">
                <a14:imgProps xmlns:a14="http://schemas.microsoft.com/office/drawing/2010/main">
                  <a14:imgLayer r:embed="rId12">
                    <a14:imgEffect>
                      <a14:backgroundRemoval t="10000" b="90000" l="10000" r="90000">
                        <a14:foregroundMark x1="68308" y1="82353" x2="68308" y2="82353"/>
                        <a14:foregroundMark x1="59077" y1="84967" x2="59077" y2="84967"/>
                        <a14:foregroundMark x1="52923" y1="86275" x2="52923" y2="86275"/>
                        <a14:foregroundMark x1="42154" y1="83987" x2="42154" y2="83987"/>
                        <a14:foregroundMark x1="32000" y1="83987" x2="32000" y2="83987"/>
                        <a14:foregroundMark x1="51692" y1="68301" x2="51692" y2="68301"/>
                        <a14:foregroundMark x1="82769" y1="40523" x2="82769" y2="40523"/>
                        <a14:foregroundMark x1="27692" y1="68627" x2="27692"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4868644" y="2454892"/>
            <a:ext cx="1657879" cy="1560837"/>
          </a:xfrm>
          <a:prstGeom prst="rect">
            <a:avLst/>
          </a:prstGeom>
          <a:noFill/>
          <a:ln>
            <a:noFill/>
          </a:ln>
        </p:spPr>
      </p:pic>
      <p:pic>
        <p:nvPicPr>
          <p:cNvPr id="24" name="Picture 23" descr="C:\Users\User\Desktop\UNHSEDS\Business\Organization\OutsideBoard\Companies\SpaceXLogo.jpg">
            <a:extLst>
              <a:ext uri="{FF2B5EF4-FFF2-40B4-BE49-F238E27FC236}">
                <a16:creationId xmlns:a16="http://schemas.microsoft.com/office/drawing/2014/main" id="{87963196-C007-42E2-9BBA-AF9D74118331}"/>
              </a:ext>
            </a:extLst>
          </p:cNvPr>
          <p:cNvPicPr/>
          <p:nvPr/>
        </p:nvPicPr>
        <p:blipFill>
          <a:blip r:embed="rId13" cstate="print">
            <a:extLst>
              <a:ext uri="{BEBA8EAE-BF5A-486C-A8C5-ECC9F3942E4B}">
                <a14:imgProps xmlns:a14="http://schemas.microsoft.com/office/drawing/2010/main">
                  <a14:imgLayer r:embed="rId14">
                    <a14:imgEffect>
                      <a14:backgroundRemoval t="9647" b="89647" l="10000" r="93438">
                        <a14:foregroundMark x1="27969" y1="49412" x2="27969" y2="49412"/>
                        <a14:foregroundMark x1="44844" y1="51529" x2="44844" y2="51529"/>
                        <a14:foregroundMark x1="49844" y1="49647" x2="49844" y2="49647"/>
                        <a14:foregroundMark x1="62187" y1="52235" x2="62187" y2="52235"/>
                        <a14:foregroundMark x1="64844" y1="44941" x2="64844" y2="44941"/>
                        <a14:foregroundMark x1="76406" y1="46588" x2="76406" y2="46588"/>
                        <a14:foregroundMark x1="78281" y1="49176" x2="78281" y2="49176"/>
                        <a14:foregroundMark x1="81406" y1="51765" x2="81406" y2="51765"/>
                        <a14:foregroundMark x1="89375" y1="41412" x2="89375" y2="41412"/>
                        <a14:foregroundMark x1="91094" y1="40941" x2="91094" y2="40941"/>
                        <a14:foregroundMark x1="22344" y1="50118" x2="22344" y2="50118"/>
                        <a14:foregroundMark x1="93438" y1="40235" x2="93438" y2="40235"/>
                      </a14:backgroundRemoval>
                    </a14:imgEffect>
                  </a14:imgLayer>
                </a14:imgProps>
              </a:ext>
              <a:ext uri="{28A0092B-C50C-407E-A947-70E740481C1C}">
                <a14:useLocalDpi xmlns:a14="http://schemas.microsoft.com/office/drawing/2010/main" val="0"/>
              </a:ext>
            </a:extLst>
          </a:blip>
          <a:srcRect/>
          <a:stretch>
            <a:fillRect/>
          </a:stretch>
        </p:blipFill>
        <p:spPr bwMode="auto">
          <a:xfrm>
            <a:off x="2205887" y="2538913"/>
            <a:ext cx="2097659" cy="1392791"/>
          </a:xfrm>
          <a:prstGeom prst="rect">
            <a:avLst/>
          </a:prstGeom>
          <a:noFill/>
          <a:ln>
            <a:noFill/>
          </a:ln>
        </p:spPr>
      </p:pic>
      <p:pic>
        <p:nvPicPr>
          <p:cNvPr id="25" name="Picture 24" descr="C:\Users\User\Desktop\UNHSEDS\Business\Organization\OutsideBoard\Companies\LockheedMartinSpace.jpg">
            <a:extLst>
              <a:ext uri="{FF2B5EF4-FFF2-40B4-BE49-F238E27FC236}">
                <a16:creationId xmlns:a16="http://schemas.microsoft.com/office/drawing/2014/main" id="{6F0FE29D-D6CC-4BBC-8E07-2A41525D3A88}"/>
              </a:ext>
            </a:extLst>
          </p:cNvPr>
          <p:cNvPicPr/>
          <p:nvPr/>
        </p:nvPicPr>
        <p:blipFill>
          <a:blip r:embed="rId15">
            <a:extLst>
              <a:ext uri="{28A0092B-C50C-407E-A947-70E740481C1C}">
                <a14:useLocalDpi xmlns:a14="http://schemas.microsoft.com/office/drawing/2010/main" val="0"/>
              </a:ext>
            </a:extLst>
          </a:blip>
          <a:srcRect/>
          <a:stretch>
            <a:fillRect/>
          </a:stretch>
        </p:blipFill>
        <p:spPr bwMode="auto">
          <a:xfrm>
            <a:off x="5697583" y="4147860"/>
            <a:ext cx="2091433" cy="941145"/>
          </a:xfrm>
          <a:prstGeom prst="rect">
            <a:avLst/>
          </a:prstGeom>
          <a:noFill/>
          <a:ln>
            <a:noFill/>
          </a:ln>
        </p:spPr>
      </p:pic>
    </p:spTree>
    <p:extLst>
      <p:ext uri="{BB962C8B-B14F-4D97-AF65-F5344CB8AC3E}">
        <p14:creationId xmlns:p14="http://schemas.microsoft.com/office/powerpoint/2010/main" val="3424565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9FB1C2-3C88-46F4-AABC-2CD6F6B7B4F2}"/>
              </a:ext>
            </a:extLst>
          </p:cNvPr>
          <p:cNvSpPr txBox="1"/>
          <p:nvPr/>
        </p:nvSpPr>
        <p:spPr>
          <a:xfrm>
            <a:off x="913795" y="609600"/>
            <a:ext cx="10353762" cy="97045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1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Recruitment Program – Monday’s at 8:00 pm in Kings S172 </a:t>
            </a:r>
          </a:p>
        </p:txBody>
      </p:sp>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24" name="TextBox 4">
            <a:extLst>
              <a:ext uri="{FF2B5EF4-FFF2-40B4-BE49-F238E27FC236}">
                <a16:creationId xmlns:a16="http://schemas.microsoft.com/office/drawing/2014/main" id="{14B12A6B-0394-4C78-86E0-2D826C4B35BC}"/>
              </a:ext>
            </a:extLst>
          </p:cNvPr>
          <p:cNvGraphicFramePr/>
          <p:nvPr>
            <p:extLst>
              <p:ext uri="{D42A27DB-BD31-4B8C-83A1-F6EECF244321}">
                <p14:modId xmlns:p14="http://schemas.microsoft.com/office/powerpoint/2010/main" val="2603583919"/>
              </p:ext>
            </p:extLst>
          </p:nvPr>
        </p:nvGraphicFramePr>
        <p:xfrm>
          <a:off x="603682" y="1687267"/>
          <a:ext cx="10353675" cy="405923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AF2F93D0-99EA-4213-A6E0-543D608DE3A8}"/>
              </a:ext>
            </a:extLst>
          </p:cNvPr>
          <p:cNvSpPr txBox="1"/>
          <p:nvPr/>
        </p:nvSpPr>
        <p:spPr>
          <a:xfrm>
            <a:off x="1403118" y="1915361"/>
            <a:ext cx="911772" cy="646331"/>
          </a:xfrm>
          <a:prstGeom prst="rect">
            <a:avLst/>
          </a:prstGeom>
          <a:noFill/>
        </p:spPr>
        <p:txBody>
          <a:bodyPr wrap="square" rtlCol="0">
            <a:spAutoFit/>
          </a:bodyPr>
          <a:lstStyle/>
          <a:p>
            <a:pPr algn="ctr"/>
            <a:r>
              <a:rPr lang="en-US" dirty="0"/>
              <a:t>Week 1</a:t>
            </a:r>
          </a:p>
          <a:p>
            <a:pPr algn="ctr"/>
            <a:r>
              <a:rPr lang="en-US" dirty="0"/>
              <a:t>9/11</a:t>
            </a:r>
          </a:p>
        </p:txBody>
      </p:sp>
      <p:sp>
        <p:nvSpPr>
          <p:cNvPr id="28" name="TextBox 27">
            <a:extLst>
              <a:ext uri="{FF2B5EF4-FFF2-40B4-BE49-F238E27FC236}">
                <a16:creationId xmlns:a16="http://schemas.microsoft.com/office/drawing/2014/main" id="{41EB9C41-44F6-4F86-9634-7864AAA9BFA2}"/>
              </a:ext>
            </a:extLst>
          </p:cNvPr>
          <p:cNvSpPr txBox="1"/>
          <p:nvPr/>
        </p:nvSpPr>
        <p:spPr>
          <a:xfrm>
            <a:off x="4026098" y="1915361"/>
            <a:ext cx="911772" cy="646331"/>
          </a:xfrm>
          <a:prstGeom prst="rect">
            <a:avLst/>
          </a:prstGeom>
          <a:noFill/>
        </p:spPr>
        <p:txBody>
          <a:bodyPr wrap="square" rtlCol="0">
            <a:spAutoFit/>
          </a:bodyPr>
          <a:lstStyle/>
          <a:p>
            <a:pPr algn="ctr"/>
            <a:r>
              <a:rPr lang="en-US" dirty="0"/>
              <a:t>Week 2</a:t>
            </a:r>
          </a:p>
          <a:p>
            <a:pPr algn="ctr"/>
            <a:r>
              <a:rPr lang="en-US" dirty="0"/>
              <a:t>9/16</a:t>
            </a:r>
          </a:p>
        </p:txBody>
      </p:sp>
      <p:sp>
        <p:nvSpPr>
          <p:cNvPr id="30" name="TextBox 29">
            <a:extLst>
              <a:ext uri="{FF2B5EF4-FFF2-40B4-BE49-F238E27FC236}">
                <a16:creationId xmlns:a16="http://schemas.microsoft.com/office/drawing/2014/main" id="{079D72C9-B689-4986-BB3D-5EC97AF34F41}"/>
              </a:ext>
            </a:extLst>
          </p:cNvPr>
          <p:cNvSpPr txBox="1"/>
          <p:nvPr/>
        </p:nvSpPr>
        <p:spPr>
          <a:xfrm>
            <a:off x="6779787" y="1915360"/>
            <a:ext cx="911772" cy="646331"/>
          </a:xfrm>
          <a:prstGeom prst="rect">
            <a:avLst/>
          </a:prstGeom>
          <a:noFill/>
        </p:spPr>
        <p:txBody>
          <a:bodyPr wrap="square" rtlCol="0">
            <a:spAutoFit/>
          </a:bodyPr>
          <a:lstStyle/>
          <a:p>
            <a:pPr algn="ctr"/>
            <a:r>
              <a:rPr lang="en-US" dirty="0"/>
              <a:t>Week 3</a:t>
            </a:r>
          </a:p>
          <a:p>
            <a:pPr algn="ctr"/>
            <a:r>
              <a:rPr lang="en-US" dirty="0"/>
              <a:t>9/23</a:t>
            </a:r>
          </a:p>
        </p:txBody>
      </p:sp>
      <p:sp>
        <p:nvSpPr>
          <p:cNvPr id="34" name="TextBox 33">
            <a:extLst>
              <a:ext uri="{FF2B5EF4-FFF2-40B4-BE49-F238E27FC236}">
                <a16:creationId xmlns:a16="http://schemas.microsoft.com/office/drawing/2014/main" id="{740D5366-D699-43D8-AC17-01545661611E}"/>
              </a:ext>
            </a:extLst>
          </p:cNvPr>
          <p:cNvSpPr txBox="1"/>
          <p:nvPr/>
        </p:nvSpPr>
        <p:spPr>
          <a:xfrm>
            <a:off x="9402767" y="1913143"/>
            <a:ext cx="911772" cy="646331"/>
          </a:xfrm>
          <a:prstGeom prst="rect">
            <a:avLst/>
          </a:prstGeom>
          <a:noFill/>
        </p:spPr>
        <p:txBody>
          <a:bodyPr wrap="square" rtlCol="0">
            <a:spAutoFit/>
          </a:bodyPr>
          <a:lstStyle/>
          <a:p>
            <a:pPr algn="ctr"/>
            <a:r>
              <a:rPr lang="en-US" dirty="0"/>
              <a:t>Week 4</a:t>
            </a:r>
          </a:p>
          <a:p>
            <a:pPr algn="ctr"/>
            <a:r>
              <a:rPr lang="en-US" dirty="0"/>
              <a:t>9/30</a:t>
            </a:r>
          </a:p>
        </p:txBody>
      </p:sp>
    </p:spTree>
    <p:extLst>
      <p:ext uri="{BB962C8B-B14F-4D97-AF65-F5344CB8AC3E}">
        <p14:creationId xmlns:p14="http://schemas.microsoft.com/office/powerpoint/2010/main" val="737044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3074" name="Picture 2" descr="Image result for facebook logo">
            <a:extLst>
              <a:ext uri="{FF2B5EF4-FFF2-40B4-BE49-F238E27FC236}">
                <a16:creationId xmlns:a16="http://schemas.microsoft.com/office/drawing/2014/main" id="{6EBB97F0-7B57-4F99-87BF-5819F7FF14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200" y="419100"/>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instagram">
            <a:extLst>
              <a:ext uri="{FF2B5EF4-FFF2-40B4-BE49-F238E27FC236}">
                <a16:creationId xmlns:a16="http://schemas.microsoft.com/office/drawing/2014/main" id="{2340FAE6-E43A-4697-9DC1-F6952E6A832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4200" y="2345276"/>
            <a:ext cx="15748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twitter logo">
            <a:extLst>
              <a:ext uri="{FF2B5EF4-FFF2-40B4-BE49-F238E27FC236}">
                <a16:creationId xmlns:a16="http://schemas.microsoft.com/office/drawing/2014/main" id="{8EBD7D92-AE3A-4B3E-BCD1-01E06E7BDE8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200" y="4271452"/>
            <a:ext cx="1574800" cy="10454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E64929-B29B-43A9-8C14-880A922B80AB}"/>
              </a:ext>
            </a:extLst>
          </p:cNvPr>
          <p:cNvSpPr txBox="1"/>
          <p:nvPr/>
        </p:nvSpPr>
        <p:spPr>
          <a:xfrm>
            <a:off x="3208214" y="2345276"/>
            <a:ext cx="7645400" cy="1446550"/>
          </a:xfrm>
          <a:prstGeom prst="rect">
            <a:avLst/>
          </a:prstGeom>
          <a:noFill/>
        </p:spPr>
        <p:txBody>
          <a:bodyPr wrap="square" rtlCol="0">
            <a:spAutoFit/>
          </a:bodyPr>
          <a:lstStyle/>
          <a:p>
            <a:r>
              <a:rPr lang="en-US" sz="8800" dirty="0"/>
              <a:t>UNH SEDS</a:t>
            </a:r>
          </a:p>
        </p:txBody>
      </p:sp>
      <p:sp>
        <p:nvSpPr>
          <p:cNvPr id="3" name="TextBox 2">
            <a:extLst>
              <a:ext uri="{FF2B5EF4-FFF2-40B4-BE49-F238E27FC236}">
                <a16:creationId xmlns:a16="http://schemas.microsoft.com/office/drawing/2014/main" id="{B92C9D6F-6BE1-4313-9EAA-6EF76C06A3C7}"/>
              </a:ext>
            </a:extLst>
          </p:cNvPr>
          <p:cNvSpPr txBox="1"/>
          <p:nvPr/>
        </p:nvSpPr>
        <p:spPr>
          <a:xfrm>
            <a:off x="5364770" y="3735410"/>
            <a:ext cx="1462458" cy="369332"/>
          </a:xfrm>
          <a:prstGeom prst="rect">
            <a:avLst/>
          </a:prstGeom>
          <a:noFill/>
        </p:spPr>
        <p:txBody>
          <a:bodyPr wrap="square" rtlCol="0">
            <a:spAutoFit/>
          </a:bodyPr>
          <a:lstStyle/>
          <a:p>
            <a:r>
              <a:rPr lang="en-US" dirty="0" err="1"/>
              <a:t>Plz</a:t>
            </a:r>
            <a:r>
              <a:rPr lang="en-US" dirty="0"/>
              <a:t> follow us</a:t>
            </a:r>
          </a:p>
        </p:txBody>
      </p:sp>
    </p:spTree>
    <p:extLst>
      <p:ext uri="{BB962C8B-B14F-4D97-AF65-F5344CB8AC3E}">
        <p14:creationId xmlns:p14="http://schemas.microsoft.com/office/powerpoint/2010/main" val="4011307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350712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8317FE-C333-46E1-BF79-6E3564B180BA}"/>
              </a:ext>
            </a:extLst>
          </p:cNvPr>
          <p:cNvGrpSpPr/>
          <p:nvPr/>
        </p:nvGrpSpPr>
        <p:grpSpPr>
          <a:xfrm>
            <a:off x="-1" y="5853722"/>
            <a:ext cx="12192001" cy="1004277"/>
            <a:chOff x="0" y="2667000"/>
            <a:chExt cx="12192001" cy="1524000"/>
          </a:xfrm>
        </p:grpSpPr>
        <p:pic>
          <p:nvPicPr>
            <p:cNvPr id="6" name="Picture 2" descr="Image result for starry night background">
              <a:extLst>
                <a:ext uri="{FF2B5EF4-FFF2-40B4-BE49-F238E27FC236}">
                  <a16:creationId xmlns:a16="http://schemas.microsoft.com/office/drawing/2014/main" id="{9AD2D256-2D68-49BC-A3D3-63C578F61C8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32E8AF-52E0-46D2-99EC-A96858A5BA69}"/>
                </a:ext>
              </a:extLst>
            </p:cNvPr>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a:extLst>
                <a:ext uri="{FF2B5EF4-FFF2-40B4-BE49-F238E27FC236}">
                  <a16:creationId xmlns:a16="http://schemas.microsoft.com/office/drawing/2014/main" id="{7B49D9AB-22B0-4E86-9E84-91F8A27A2BE3}"/>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2" name="Online Media 1" title="2019 UNH SEDS Teaser">
            <a:hlinkClick r:id="" action="ppaction://media"/>
            <a:extLst>
              <a:ext uri="{FF2B5EF4-FFF2-40B4-BE49-F238E27FC236}">
                <a16:creationId xmlns:a16="http://schemas.microsoft.com/office/drawing/2014/main" id="{349FF640-8829-401E-9CB7-D8A493A17552}"/>
              </a:ext>
            </a:extLst>
          </p:cNvPr>
          <p:cNvPicPr>
            <a:picLocks noRot="1" noChangeAspect="1"/>
          </p:cNvPicPr>
          <p:nvPr>
            <a:videoFile r:link="rId1"/>
          </p:nvPr>
        </p:nvPicPr>
        <p:blipFill>
          <a:blip r:embed="rId5"/>
          <a:stretch>
            <a:fillRect/>
          </a:stretch>
        </p:blipFill>
        <p:spPr>
          <a:xfrm>
            <a:off x="892693" y="0"/>
            <a:ext cx="10406612" cy="5853720"/>
          </a:xfrm>
          <a:prstGeom prst="rect">
            <a:avLst/>
          </a:prstGeom>
        </p:spPr>
      </p:pic>
    </p:spTree>
    <p:extLst>
      <p:ext uri="{BB962C8B-B14F-4D97-AF65-F5344CB8AC3E}">
        <p14:creationId xmlns:p14="http://schemas.microsoft.com/office/powerpoint/2010/main" val="344457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UNH SEDS // 2019-2020 Introduction">
            <a:hlinkClick r:id="" action="ppaction://media"/>
            <a:extLst>
              <a:ext uri="{FF2B5EF4-FFF2-40B4-BE49-F238E27FC236}">
                <a16:creationId xmlns:a16="http://schemas.microsoft.com/office/drawing/2014/main" id="{6C9B7572-4368-4995-B53E-15BAA12B8061}"/>
              </a:ext>
            </a:extLst>
          </p:cNvPr>
          <p:cNvPicPr>
            <a:picLocks noRot="1" noChangeAspect="1"/>
          </p:cNvPicPr>
          <p:nvPr>
            <a:videoFile r:link="rId1"/>
          </p:nvPr>
        </p:nvPicPr>
        <p:blipFill>
          <a:blip r:embed="rId3"/>
          <a:stretch>
            <a:fillRect/>
          </a:stretch>
        </p:blipFill>
        <p:spPr>
          <a:xfrm>
            <a:off x="892692" y="0"/>
            <a:ext cx="10406614" cy="5853720"/>
          </a:xfrm>
          <a:prstGeom prst="rect">
            <a:avLst/>
          </a:prstGeom>
        </p:spPr>
      </p:pic>
      <p:grpSp>
        <p:nvGrpSpPr>
          <p:cNvPr id="5" name="Group 4">
            <a:extLst>
              <a:ext uri="{FF2B5EF4-FFF2-40B4-BE49-F238E27FC236}">
                <a16:creationId xmlns:a16="http://schemas.microsoft.com/office/drawing/2014/main" id="{D68317FE-C333-46E1-BF79-6E3564B180BA}"/>
              </a:ext>
            </a:extLst>
          </p:cNvPr>
          <p:cNvGrpSpPr/>
          <p:nvPr/>
        </p:nvGrpSpPr>
        <p:grpSpPr>
          <a:xfrm>
            <a:off x="-1" y="5853722"/>
            <a:ext cx="12192001" cy="1004277"/>
            <a:chOff x="0" y="2667000"/>
            <a:chExt cx="12192001" cy="1524000"/>
          </a:xfrm>
        </p:grpSpPr>
        <p:pic>
          <p:nvPicPr>
            <p:cNvPr id="6" name="Picture 2" descr="Image result for starry night background">
              <a:extLst>
                <a:ext uri="{FF2B5EF4-FFF2-40B4-BE49-F238E27FC236}">
                  <a16:creationId xmlns:a16="http://schemas.microsoft.com/office/drawing/2014/main" id="{9AD2D256-2D68-49BC-A3D3-63C578F61C8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32E8AF-52E0-46D2-99EC-A96858A5BA69}"/>
                </a:ext>
              </a:extLst>
            </p:cNvPr>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a:extLst>
                <a:ext uri="{FF2B5EF4-FFF2-40B4-BE49-F238E27FC236}">
                  <a16:creationId xmlns:a16="http://schemas.microsoft.com/office/drawing/2014/main" id="{7B49D9AB-22B0-4E86-9E84-91F8A27A2BE3}"/>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990954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8317FE-C333-46E1-BF79-6E3564B180BA}"/>
              </a:ext>
            </a:extLst>
          </p:cNvPr>
          <p:cNvGrpSpPr/>
          <p:nvPr/>
        </p:nvGrpSpPr>
        <p:grpSpPr>
          <a:xfrm>
            <a:off x="-1" y="5853722"/>
            <a:ext cx="12192001" cy="1004277"/>
            <a:chOff x="0" y="2667000"/>
            <a:chExt cx="12192001" cy="1524000"/>
          </a:xfrm>
        </p:grpSpPr>
        <p:pic>
          <p:nvPicPr>
            <p:cNvPr id="6" name="Picture 2" descr="Image result for starry night background">
              <a:extLst>
                <a:ext uri="{FF2B5EF4-FFF2-40B4-BE49-F238E27FC236}">
                  <a16:creationId xmlns:a16="http://schemas.microsoft.com/office/drawing/2014/main" id="{9AD2D256-2D68-49BC-A3D3-63C578F61C8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32E8AF-52E0-46D2-99EC-A96858A5BA69}"/>
                </a:ext>
              </a:extLst>
            </p:cNvPr>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a:extLst>
                <a:ext uri="{FF2B5EF4-FFF2-40B4-BE49-F238E27FC236}">
                  <a16:creationId xmlns:a16="http://schemas.microsoft.com/office/drawing/2014/main" id="{7B49D9AB-22B0-4E86-9E84-91F8A27A2BE3}"/>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pSp>
        <p:nvGrpSpPr>
          <p:cNvPr id="35" name="Group 34">
            <a:extLst>
              <a:ext uri="{FF2B5EF4-FFF2-40B4-BE49-F238E27FC236}">
                <a16:creationId xmlns:a16="http://schemas.microsoft.com/office/drawing/2014/main" id="{451C0C1A-12E6-4783-B550-7D58B4E490BA}"/>
              </a:ext>
            </a:extLst>
          </p:cNvPr>
          <p:cNvGrpSpPr/>
          <p:nvPr/>
        </p:nvGrpSpPr>
        <p:grpSpPr>
          <a:xfrm>
            <a:off x="2088140" y="1421485"/>
            <a:ext cx="914430" cy="2666485"/>
            <a:chOff x="18724962" y="1039766"/>
            <a:chExt cx="5935019" cy="23674596"/>
          </a:xfrm>
        </p:grpSpPr>
        <p:pic>
          <p:nvPicPr>
            <p:cNvPr id="38" name="Picture 178">
              <a:extLst>
                <a:ext uri="{FF2B5EF4-FFF2-40B4-BE49-F238E27FC236}">
                  <a16:creationId xmlns:a16="http://schemas.microsoft.com/office/drawing/2014/main" id="{D58F8726-1076-4655-A25B-9A7974B47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24962" y="1039766"/>
              <a:ext cx="5935019" cy="23038402"/>
            </a:xfrm>
            <a:prstGeom prst="rect">
              <a:avLst/>
            </a:prstGeom>
          </p:spPr>
        </p:pic>
        <p:pic>
          <p:nvPicPr>
            <p:cNvPr id="39" name="Picture 195">
              <a:extLst>
                <a:ext uri="{FF2B5EF4-FFF2-40B4-BE49-F238E27FC236}">
                  <a16:creationId xmlns:a16="http://schemas.microsoft.com/office/drawing/2014/main" id="{9DE937CD-3652-47B0-8751-AF38E41DFC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40" name="Picture 196">
              <a:extLst>
                <a:ext uri="{FF2B5EF4-FFF2-40B4-BE49-F238E27FC236}">
                  <a16:creationId xmlns:a16="http://schemas.microsoft.com/office/drawing/2014/main" id="{8FFE11D3-F349-4227-B1D3-B687D9EEA9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41" name="Picture 201">
              <a:extLst>
                <a:ext uri="{FF2B5EF4-FFF2-40B4-BE49-F238E27FC236}">
                  <a16:creationId xmlns:a16="http://schemas.microsoft.com/office/drawing/2014/main" id="{866A1135-B0D4-4164-84FC-70B367636F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42" name="Picture 206">
              <a:extLst>
                <a:ext uri="{FF2B5EF4-FFF2-40B4-BE49-F238E27FC236}">
                  <a16:creationId xmlns:a16="http://schemas.microsoft.com/office/drawing/2014/main" id="{60BB8625-DBF6-4B3C-891E-3F54E0265D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43" name="Picture 211">
              <a:extLst>
                <a:ext uri="{FF2B5EF4-FFF2-40B4-BE49-F238E27FC236}">
                  <a16:creationId xmlns:a16="http://schemas.microsoft.com/office/drawing/2014/main" id="{8F357000-9F3A-4359-8212-7DD6B7E0F0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20563316" y="16685997"/>
              <a:ext cx="1747645" cy="2621465"/>
            </a:xfrm>
            <a:prstGeom prst="rect">
              <a:avLst/>
            </a:prstGeom>
          </p:spPr>
        </p:pic>
        <p:pic>
          <p:nvPicPr>
            <p:cNvPr id="44" name="Picture 212">
              <a:extLst>
                <a:ext uri="{FF2B5EF4-FFF2-40B4-BE49-F238E27FC236}">
                  <a16:creationId xmlns:a16="http://schemas.microsoft.com/office/drawing/2014/main" id="{646631DF-7F2E-42BF-BDFC-C08DF189D9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sp>
        <p:nvSpPr>
          <p:cNvPr id="36" name="TextBox 35">
            <a:extLst>
              <a:ext uri="{FF2B5EF4-FFF2-40B4-BE49-F238E27FC236}">
                <a16:creationId xmlns:a16="http://schemas.microsoft.com/office/drawing/2014/main" id="{30723BE0-A17F-4B99-B3E4-2110FAA5E1CF}"/>
              </a:ext>
            </a:extLst>
          </p:cNvPr>
          <p:cNvSpPr txBox="1"/>
          <p:nvPr/>
        </p:nvSpPr>
        <p:spPr>
          <a:xfrm>
            <a:off x="1942192" y="885196"/>
            <a:ext cx="1303281" cy="646331"/>
          </a:xfrm>
          <a:prstGeom prst="rect">
            <a:avLst/>
          </a:prstGeom>
          <a:noFill/>
        </p:spPr>
        <p:txBody>
          <a:bodyPr wrap="square" rtlCol="0">
            <a:spAutoFit/>
          </a:bodyPr>
          <a:lstStyle/>
          <a:p>
            <a:r>
              <a:rPr lang="en-US" dirty="0"/>
              <a:t>Year One</a:t>
            </a:r>
          </a:p>
          <a:p>
            <a:r>
              <a:rPr lang="en-US" dirty="0"/>
              <a:t>2017-2018</a:t>
            </a:r>
          </a:p>
        </p:txBody>
      </p:sp>
      <p:sp>
        <p:nvSpPr>
          <p:cNvPr id="37" name="TextBox 36">
            <a:extLst>
              <a:ext uri="{FF2B5EF4-FFF2-40B4-BE49-F238E27FC236}">
                <a16:creationId xmlns:a16="http://schemas.microsoft.com/office/drawing/2014/main" id="{B948160C-98D6-4119-8B2E-070DE7F9BF4D}"/>
              </a:ext>
            </a:extLst>
          </p:cNvPr>
          <p:cNvSpPr txBox="1"/>
          <p:nvPr/>
        </p:nvSpPr>
        <p:spPr>
          <a:xfrm>
            <a:off x="1226013" y="4143853"/>
            <a:ext cx="2638684" cy="1292662"/>
          </a:xfrm>
          <a:prstGeom prst="rect">
            <a:avLst/>
          </a:prstGeom>
          <a:noFill/>
        </p:spPr>
        <p:txBody>
          <a:bodyPr wrap="square" rtlCol="0">
            <a:spAutoFit/>
          </a:bodyPr>
          <a:lstStyle/>
          <a:p>
            <a:pPr algn="ctr"/>
            <a:r>
              <a:rPr lang="en-US" sz="1600" u="sng" dirty="0"/>
              <a:t>Rocket Building</a:t>
            </a:r>
          </a:p>
          <a:p>
            <a:pPr algn="ctr"/>
            <a:r>
              <a:rPr lang="en-US" sz="1600" dirty="0"/>
              <a:t>Simulating</a:t>
            </a:r>
          </a:p>
          <a:p>
            <a:pPr algn="ctr"/>
            <a:r>
              <a:rPr lang="en-US" sz="1600" dirty="0"/>
              <a:t>Launching</a:t>
            </a:r>
          </a:p>
          <a:p>
            <a:pPr algn="ctr"/>
            <a:r>
              <a:rPr lang="en-US" sz="1600" dirty="0"/>
              <a:t>Optimizing</a:t>
            </a:r>
          </a:p>
          <a:p>
            <a:pPr algn="ctr"/>
            <a:endParaRPr lang="en-US" sz="1400" dirty="0"/>
          </a:p>
        </p:txBody>
      </p:sp>
      <p:grpSp>
        <p:nvGrpSpPr>
          <p:cNvPr id="45" name="Group 44">
            <a:extLst>
              <a:ext uri="{FF2B5EF4-FFF2-40B4-BE49-F238E27FC236}">
                <a16:creationId xmlns:a16="http://schemas.microsoft.com/office/drawing/2014/main" id="{F99341FA-B6ED-4750-B111-D9D7859A99C8}"/>
              </a:ext>
            </a:extLst>
          </p:cNvPr>
          <p:cNvGrpSpPr/>
          <p:nvPr/>
        </p:nvGrpSpPr>
        <p:grpSpPr>
          <a:xfrm>
            <a:off x="4781884" y="890670"/>
            <a:ext cx="2628232" cy="4453427"/>
            <a:chOff x="4927791" y="11274993"/>
            <a:chExt cx="2628232" cy="4453427"/>
          </a:xfrm>
        </p:grpSpPr>
        <p:sp>
          <p:nvSpPr>
            <p:cNvPr id="46" name="TextBox 45">
              <a:extLst>
                <a:ext uri="{FF2B5EF4-FFF2-40B4-BE49-F238E27FC236}">
                  <a16:creationId xmlns:a16="http://schemas.microsoft.com/office/drawing/2014/main" id="{27120827-8B9B-48BF-BF46-4E804FD8A113}"/>
                </a:ext>
              </a:extLst>
            </p:cNvPr>
            <p:cNvSpPr txBox="1"/>
            <p:nvPr/>
          </p:nvSpPr>
          <p:spPr>
            <a:xfrm>
              <a:off x="5673455" y="15359088"/>
              <a:ext cx="1882568" cy="369332"/>
            </a:xfrm>
            <a:prstGeom prst="rect">
              <a:avLst/>
            </a:prstGeom>
            <a:noFill/>
          </p:spPr>
          <p:txBody>
            <a:bodyPr wrap="square" rtlCol="0">
              <a:spAutoFit/>
            </a:bodyPr>
            <a:lstStyle/>
            <a:p>
              <a:r>
                <a:rPr lang="en-US" dirty="0"/>
                <a:t>Year Two</a:t>
              </a:r>
            </a:p>
          </p:txBody>
        </p:sp>
        <p:sp>
          <p:nvSpPr>
            <p:cNvPr id="47" name="TextBox 46">
              <a:extLst>
                <a:ext uri="{FF2B5EF4-FFF2-40B4-BE49-F238E27FC236}">
                  <a16:creationId xmlns:a16="http://schemas.microsoft.com/office/drawing/2014/main" id="{88E03B7E-0D44-4FB2-9EAC-64A67DE3C302}"/>
                </a:ext>
              </a:extLst>
            </p:cNvPr>
            <p:cNvSpPr txBox="1"/>
            <p:nvPr/>
          </p:nvSpPr>
          <p:spPr>
            <a:xfrm>
              <a:off x="4927791" y="11274993"/>
              <a:ext cx="2628232" cy="1077218"/>
            </a:xfrm>
            <a:prstGeom prst="rect">
              <a:avLst/>
            </a:prstGeom>
            <a:noFill/>
          </p:spPr>
          <p:txBody>
            <a:bodyPr wrap="square" rtlCol="0">
              <a:spAutoFit/>
            </a:bodyPr>
            <a:lstStyle/>
            <a:p>
              <a:pPr algn="ctr"/>
              <a:r>
                <a:rPr lang="en-US" sz="1600" u="sng" dirty="0"/>
                <a:t>Hybrid Engine</a:t>
              </a:r>
            </a:p>
            <a:p>
              <a:pPr algn="ctr"/>
              <a:r>
                <a:rPr lang="en-US" sz="1600" dirty="0"/>
                <a:t>Design</a:t>
              </a:r>
            </a:p>
            <a:p>
              <a:pPr algn="ctr"/>
              <a:r>
                <a:rPr lang="en-US" sz="1600" dirty="0"/>
                <a:t>Manufacture</a:t>
              </a:r>
            </a:p>
            <a:p>
              <a:pPr algn="ctr"/>
              <a:r>
                <a:rPr lang="en-US" sz="1600" dirty="0"/>
                <a:t>Test</a:t>
              </a:r>
            </a:p>
          </p:txBody>
        </p:sp>
        <p:grpSp>
          <p:nvGrpSpPr>
            <p:cNvPr id="48" name="Group 47">
              <a:extLst>
                <a:ext uri="{FF2B5EF4-FFF2-40B4-BE49-F238E27FC236}">
                  <a16:creationId xmlns:a16="http://schemas.microsoft.com/office/drawing/2014/main" id="{4D913C41-65E4-404A-8219-93A9C8B4719F}"/>
                </a:ext>
              </a:extLst>
            </p:cNvPr>
            <p:cNvGrpSpPr/>
            <p:nvPr/>
          </p:nvGrpSpPr>
          <p:grpSpPr>
            <a:xfrm>
              <a:off x="4927791" y="12039446"/>
              <a:ext cx="2628231" cy="3504308"/>
              <a:chOff x="4889351" y="12069651"/>
              <a:chExt cx="2628231" cy="3504308"/>
            </a:xfrm>
          </p:grpSpPr>
          <p:pic>
            <p:nvPicPr>
              <p:cNvPr id="49" name="Picture 48">
                <a:extLst>
                  <a:ext uri="{FF2B5EF4-FFF2-40B4-BE49-F238E27FC236}">
                    <a16:creationId xmlns:a16="http://schemas.microsoft.com/office/drawing/2014/main" id="{77877130-B022-465F-81D1-D12F70956EA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4451313" y="12507689"/>
                <a:ext cx="3504308" cy="2628231"/>
              </a:xfrm>
              <a:prstGeom prst="rect">
                <a:avLst/>
              </a:prstGeom>
            </p:spPr>
          </p:pic>
          <p:sp>
            <p:nvSpPr>
              <p:cNvPr id="50" name="TextBox 49">
                <a:extLst>
                  <a:ext uri="{FF2B5EF4-FFF2-40B4-BE49-F238E27FC236}">
                    <a16:creationId xmlns:a16="http://schemas.microsoft.com/office/drawing/2014/main" id="{651D87B4-8309-4002-95E7-157D6872E486}"/>
                  </a:ext>
                </a:extLst>
              </p:cNvPr>
              <p:cNvSpPr txBox="1"/>
              <p:nvPr/>
            </p:nvSpPr>
            <p:spPr>
              <a:xfrm rot="5400000">
                <a:off x="5446411" y="13571365"/>
                <a:ext cx="1603801" cy="461665"/>
              </a:xfrm>
              <a:prstGeom prst="rect">
                <a:avLst/>
              </a:prstGeom>
              <a:noFill/>
            </p:spPr>
            <p:txBody>
              <a:bodyPr wrap="square" rtlCol="0">
                <a:spAutoFit/>
              </a:bodyPr>
              <a:lstStyle/>
              <a:p>
                <a:r>
                  <a:rPr lang="en-US" sz="2400" dirty="0">
                    <a:solidFill>
                      <a:schemeClr val="bg1"/>
                    </a:solidFill>
                  </a:rPr>
                  <a:t>Runaway</a:t>
                </a:r>
              </a:p>
            </p:txBody>
          </p:sp>
        </p:grpSp>
      </p:grpSp>
      <p:sp>
        <p:nvSpPr>
          <p:cNvPr id="51" name="TextBox 50">
            <a:extLst>
              <a:ext uri="{FF2B5EF4-FFF2-40B4-BE49-F238E27FC236}">
                <a16:creationId xmlns:a16="http://schemas.microsoft.com/office/drawing/2014/main" id="{B3D5665D-DF05-463D-A032-383968F409FE}"/>
              </a:ext>
            </a:extLst>
          </p:cNvPr>
          <p:cNvSpPr txBox="1"/>
          <p:nvPr/>
        </p:nvSpPr>
        <p:spPr>
          <a:xfrm>
            <a:off x="8287367" y="824763"/>
            <a:ext cx="2087592" cy="369332"/>
          </a:xfrm>
          <a:prstGeom prst="rect">
            <a:avLst/>
          </a:prstGeom>
          <a:noFill/>
        </p:spPr>
        <p:txBody>
          <a:bodyPr wrap="square" rtlCol="0">
            <a:spAutoFit/>
          </a:bodyPr>
          <a:lstStyle/>
          <a:p>
            <a:r>
              <a:rPr lang="en-US" dirty="0"/>
              <a:t>Year Three</a:t>
            </a:r>
          </a:p>
        </p:txBody>
      </p:sp>
      <p:sp>
        <p:nvSpPr>
          <p:cNvPr id="52" name="TextBox 51">
            <a:extLst>
              <a:ext uri="{FF2B5EF4-FFF2-40B4-BE49-F238E27FC236}">
                <a16:creationId xmlns:a16="http://schemas.microsoft.com/office/drawing/2014/main" id="{62C2ADF2-DD46-4402-910A-86A74A68CAC3}"/>
              </a:ext>
            </a:extLst>
          </p:cNvPr>
          <p:cNvSpPr txBox="1"/>
          <p:nvPr/>
        </p:nvSpPr>
        <p:spPr>
          <a:xfrm>
            <a:off x="7262932" y="4549490"/>
            <a:ext cx="3466296" cy="1077218"/>
          </a:xfrm>
          <a:prstGeom prst="rect">
            <a:avLst/>
          </a:prstGeom>
          <a:noFill/>
        </p:spPr>
        <p:txBody>
          <a:bodyPr wrap="square" rtlCol="0">
            <a:spAutoFit/>
          </a:bodyPr>
          <a:lstStyle/>
          <a:p>
            <a:pPr algn="ctr"/>
            <a:r>
              <a:rPr lang="en-US" sz="1600" u="sng" dirty="0"/>
              <a:t>Hybrid Rocket</a:t>
            </a:r>
          </a:p>
          <a:p>
            <a:pPr algn="ctr"/>
            <a:r>
              <a:rPr lang="en-US" sz="1600" dirty="0"/>
              <a:t>Engine Optimization</a:t>
            </a:r>
          </a:p>
          <a:p>
            <a:pPr algn="ctr"/>
            <a:r>
              <a:rPr lang="en-US" sz="1600" dirty="0"/>
              <a:t>Rocket Integration</a:t>
            </a:r>
          </a:p>
          <a:p>
            <a:pPr algn="ctr"/>
            <a:r>
              <a:rPr lang="en-US" sz="1600" dirty="0"/>
              <a:t>Competition</a:t>
            </a:r>
          </a:p>
        </p:txBody>
      </p:sp>
      <p:pic>
        <p:nvPicPr>
          <p:cNvPr id="53" name="Picture 52">
            <a:extLst>
              <a:ext uri="{FF2B5EF4-FFF2-40B4-BE49-F238E27FC236}">
                <a16:creationId xmlns:a16="http://schemas.microsoft.com/office/drawing/2014/main" id="{261BED6D-C12A-4924-A248-244C0AE064F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200000">
            <a:off x="6896217" y="2036337"/>
            <a:ext cx="3385981" cy="1711189"/>
          </a:xfrm>
          <a:prstGeom prst="rect">
            <a:avLst/>
          </a:prstGeom>
        </p:spPr>
      </p:pic>
      <p:sp>
        <p:nvSpPr>
          <p:cNvPr id="54" name="Right Arrow 24">
            <a:extLst>
              <a:ext uri="{FF2B5EF4-FFF2-40B4-BE49-F238E27FC236}">
                <a16:creationId xmlns:a16="http://schemas.microsoft.com/office/drawing/2014/main" id="{D1B0FB00-B34B-4974-A5F0-1C54F43CADC1}"/>
              </a:ext>
            </a:extLst>
          </p:cNvPr>
          <p:cNvSpPr/>
          <p:nvPr/>
        </p:nvSpPr>
        <p:spPr>
          <a:xfrm>
            <a:off x="3803010" y="2835335"/>
            <a:ext cx="1252392" cy="470341"/>
          </a:xfrm>
          <a:prstGeom prst="right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sp>
        <p:nvSpPr>
          <p:cNvPr id="55" name="Right Arrow 24">
            <a:extLst>
              <a:ext uri="{FF2B5EF4-FFF2-40B4-BE49-F238E27FC236}">
                <a16:creationId xmlns:a16="http://schemas.microsoft.com/office/drawing/2014/main" id="{3C7A83DD-E357-4665-914D-FB35D99ACFB6}"/>
              </a:ext>
            </a:extLst>
          </p:cNvPr>
          <p:cNvSpPr/>
          <p:nvPr/>
        </p:nvSpPr>
        <p:spPr>
          <a:xfrm>
            <a:off x="6970723" y="2797234"/>
            <a:ext cx="1169978" cy="496025"/>
          </a:xfrm>
          <a:prstGeom prst="right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161C61DD-952F-4541-A26F-8CA11F6B2F32}"/>
              </a:ext>
            </a:extLst>
          </p:cNvPr>
          <p:cNvSpPr txBox="1"/>
          <p:nvPr/>
        </p:nvSpPr>
        <p:spPr>
          <a:xfrm>
            <a:off x="158071" y="237156"/>
            <a:ext cx="3087402" cy="461665"/>
          </a:xfrm>
          <a:prstGeom prst="rect">
            <a:avLst/>
          </a:prstGeom>
          <a:noFill/>
        </p:spPr>
        <p:txBody>
          <a:bodyPr wrap="square" rtlCol="0">
            <a:spAutoFit/>
          </a:bodyPr>
          <a:lstStyle/>
          <a:p>
            <a:r>
              <a:rPr lang="en-US" sz="2400" dirty="0">
                <a:solidFill>
                  <a:srgbClr val="FF0000"/>
                </a:solidFill>
              </a:rPr>
              <a:t>The Three Year Plan</a:t>
            </a:r>
          </a:p>
        </p:txBody>
      </p:sp>
    </p:spTree>
    <p:extLst>
      <p:ext uri="{BB962C8B-B14F-4D97-AF65-F5344CB8AC3E}">
        <p14:creationId xmlns:p14="http://schemas.microsoft.com/office/powerpoint/2010/main" val="65724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8317FE-C333-46E1-BF79-6E3564B180BA}"/>
              </a:ext>
            </a:extLst>
          </p:cNvPr>
          <p:cNvGrpSpPr/>
          <p:nvPr/>
        </p:nvGrpSpPr>
        <p:grpSpPr>
          <a:xfrm>
            <a:off x="-1" y="5853722"/>
            <a:ext cx="12192001" cy="1004277"/>
            <a:chOff x="0" y="2667000"/>
            <a:chExt cx="12192001" cy="1524000"/>
          </a:xfrm>
        </p:grpSpPr>
        <p:pic>
          <p:nvPicPr>
            <p:cNvPr id="6" name="Picture 2" descr="Image result for starry night background">
              <a:extLst>
                <a:ext uri="{FF2B5EF4-FFF2-40B4-BE49-F238E27FC236}">
                  <a16:creationId xmlns:a16="http://schemas.microsoft.com/office/drawing/2014/main" id="{9AD2D256-2D68-49BC-A3D3-63C578F61C8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32E8AF-52E0-46D2-99EC-A96858A5BA69}"/>
                </a:ext>
              </a:extLst>
            </p:cNvPr>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a:extLst>
                <a:ext uri="{FF2B5EF4-FFF2-40B4-BE49-F238E27FC236}">
                  <a16:creationId xmlns:a16="http://schemas.microsoft.com/office/drawing/2014/main" id="{7B49D9AB-22B0-4E86-9E84-91F8A27A2BE3}"/>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2" name="Online Media 1">
            <a:hlinkClick r:id="" action="ppaction://media"/>
            <a:extLst>
              <a:ext uri="{FF2B5EF4-FFF2-40B4-BE49-F238E27FC236}">
                <a16:creationId xmlns:a16="http://schemas.microsoft.com/office/drawing/2014/main" id="{582F9B54-89DC-43F0-BE05-3ADB30691584}"/>
              </a:ext>
            </a:extLst>
          </p:cNvPr>
          <p:cNvPicPr>
            <a:picLocks noRot="1" noChangeAspect="1"/>
          </p:cNvPicPr>
          <p:nvPr>
            <a:videoFile r:link="rId1"/>
          </p:nvPr>
        </p:nvPicPr>
        <p:blipFill>
          <a:blip r:embed="rId5"/>
          <a:stretch>
            <a:fillRect/>
          </a:stretch>
        </p:blipFill>
        <p:spPr>
          <a:xfrm>
            <a:off x="892692" y="0"/>
            <a:ext cx="10406613" cy="5853720"/>
          </a:xfrm>
          <a:prstGeom prst="rect">
            <a:avLst/>
          </a:prstGeom>
        </p:spPr>
      </p:pic>
    </p:spTree>
    <p:extLst>
      <p:ext uri="{BB962C8B-B14F-4D97-AF65-F5344CB8AC3E}">
        <p14:creationId xmlns:p14="http://schemas.microsoft.com/office/powerpoint/2010/main" val="2925952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543" y="0"/>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Overview </a:t>
            </a:r>
          </a:p>
        </p:txBody>
      </p:sp>
      <p:sp>
        <p:nvSpPr>
          <p:cNvPr id="3" name="Content Placeholder 2"/>
          <p:cNvSpPr>
            <a:spLocks noGrp="1"/>
          </p:cNvSpPr>
          <p:nvPr>
            <p:ph idx="1"/>
          </p:nvPr>
        </p:nvSpPr>
        <p:spPr>
          <a:xfrm>
            <a:off x="921543" y="1151794"/>
            <a:ext cx="8613226" cy="3550354"/>
          </a:xfrm>
        </p:spPr>
        <p:txBody>
          <a:bodyPr>
            <a:normAutofit/>
          </a:bodyPr>
          <a:lstStyle/>
          <a:p>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Design and test a hybrid rocket for Spaceport America Cup</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Propulsion</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Frame</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Avionics/Payload/Recovery</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Operations</a:t>
            </a:r>
          </a:p>
          <a:p>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Research thrust vector control on COTS engines</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Feedback and Control</a:t>
            </a:r>
          </a:p>
          <a:p>
            <a:pPr lvl="1"/>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Mechanical Design</a:t>
            </a:r>
          </a:p>
          <a:p>
            <a:pPr marL="36900" indent="0">
              <a:buNone/>
            </a:pPr>
            <a:endParaRPr lang="en-US" dirty="0"/>
          </a:p>
        </p:txBody>
      </p:sp>
      <p:grpSp>
        <p:nvGrpSpPr>
          <p:cNvPr id="10" name="Group 9"/>
          <p:cNvGrpSpPr/>
          <p:nvPr/>
        </p:nvGrpSpPr>
        <p:grpSpPr>
          <a:xfrm>
            <a:off x="-1" y="5853722"/>
            <a:ext cx="12192001" cy="1004277"/>
            <a:chOff x="0" y="2667000"/>
            <a:chExt cx="12192001" cy="1524000"/>
          </a:xfrm>
        </p:grpSpPr>
        <p:pic>
          <p:nvPicPr>
            <p:cNvPr id="11"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3"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783585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5853722"/>
            <a:ext cx="12192001" cy="1004277"/>
            <a:chOff x="0" y="2667000"/>
            <a:chExt cx="12192001" cy="1524000"/>
          </a:xfrm>
        </p:grpSpPr>
        <p:pic>
          <p:nvPicPr>
            <p:cNvPr id="5"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7"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8" name="Online Media 7" title="GoPro Hero6: The First Spaceport America Cup in 4K">
            <a:hlinkClick r:id="" action="ppaction://media"/>
            <a:extLst>
              <a:ext uri="{FF2B5EF4-FFF2-40B4-BE49-F238E27FC236}">
                <a16:creationId xmlns:a16="http://schemas.microsoft.com/office/drawing/2014/main" id="{5CA9A42C-BC1A-4D8E-A7D4-8A69F7BFDA4C}"/>
              </a:ext>
            </a:extLst>
          </p:cNvPr>
          <p:cNvPicPr>
            <a:picLocks noRot="1" noChangeAspect="1"/>
          </p:cNvPicPr>
          <p:nvPr>
            <a:videoFile r:link="rId1"/>
          </p:nvPr>
        </p:nvPicPr>
        <p:blipFill>
          <a:blip r:embed="rId5"/>
          <a:stretch>
            <a:fillRect/>
          </a:stretch>
        </p:blipFill>
        <p:spPr>
          <a:xfrm>
            <a:off x="902561" y="28575"/>
            <a:ext cx="10386875" cy="5842617"/>
          </a:xfrm>
          <a:prstGeom prst="rect">
            <a:avLst/>
          </a:prstGeom>
        </p:spPr>
      </p:pic>
    </p:spTree>
    <p:extLst>
      <p:ext uri="{BB962C8B-B14F-4D97-AF65-F5344CB8AC3E}">
        <p14:creationId xmlns:p14="http://schemas.microsoft.com/office/powerpoint/2010/main" val="1422701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0689" y="141085"/>
            <a:ext cx="10353675" cy="969963"/>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What is a Hybrid Engine Rocket?</a:t>
            </a:r>
          </a:p>
        </p:txBody>
      </p:sp>
      <p:sp>
        <p:nvSpPr>
          <p:cNvPr id="4" name="Content Placeholder 3"/>
          <p:cNvSpPr>
            <a:spLocks noGrp="1"/>
          </p:cNvSpPr>
          <p:nvPr>
            <p:ph sz="half" idx="4294967295"/>
          </p:nvPr>
        </p:nvSpPr>
        <p:spPr>
          <a:xfrm>
            <a:off x="342059" y="1111048"/>
            <a:ext cx="6546850" cy="879473"/>
          </a:xfrm>
        </p:spPr>
        <p:txBody>
          <a:bodyPr>
            <a:normAutofit/>
          </a:bodyPr>
          <a:lstStyle/>
          <a:p>
            <a:pPr marL="457200" lvl="0"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Rocket is propelled via solid and liquid components</a:t>
            </a:r>
          </a:p>
          <a:p>
            <a:pPr marL="834300" lvl="1" defTabSz="914400">
              <a:lnSpc>
                <a:spcPct val="115000"/>
              </a:lnSpc>
              <a:spcBef>
                <a:spcPts val="0"/>
              </a:spcBef>
              <a:buClr>
                <a:srgbClr val="FFFFFF"/>
              </a:buClr>
              <a:buSzPts val="1800"/>
              <a:buFont typeface="Average"/>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HTPB Rubber and Nitrous Oxide</a:t>
            </a:r>
          </a:p>
        </p:txBody>
      </p:sp>
      <p:pic>
        <p:nvPicPr>
          <p:cNvPr id="2050" name="Picture 2" descr="Rocket Breakdow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8592967" y="2186055"/>
            <a:ext cx="4654985" cy="1858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nvGrpSpPr>
          <p:cNvPr id="30" name="Group 29"/>
          <p:cNvGrpSpPr/>
          <p:nvPr/>
        </p:nvGrpSpPr>
        <p:grpSpPr>
          <a:xfrm>
            <a:off x="-1" y="5853722"/>
            <a:ext cx="12192001" cy="1004277"/>
            <a:chOff x="0" y="2667000"/>
            <a:chExt cx="12192001" cy="1524000"/>
          </a:xfrm>
        </p:grpSpPr>
        <p:pic>
          <p:nvPicPr>
            <p:cNvPr id="32"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3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6" name="Picture 5">
            <a:extLst>
              <a:ext uri="{FF2B5EF4-FFF2-40B4-BE49-F238E27FC236}">
                <a16:creationId xmlns:a16="http://schemas.microsoft.com/office/drawing/2014/main" id="{1063D54C-0DD3-4806-8AB2-4DBFB0A802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069" y="3069939"/>
            <a:ext cx="3542353" cy="1991589"/>
          </a:xfrm>
          <a:prstGeom prst="rect">
            <a:avLst/>
          </a:prstGeom>
        </p:spPr>
      </p:pic>
      <p:sp>
        <p:nvSpPr>
          <p:cNvPr id="7" name="TextBox 6">
            <a:extLst>
              <a:ext uri="{FF2B5EF4-FFF2-40B4-BE49-F238E27FC236}">
                <a16:creationId xmlns:a16="http://schemas.microsoft.com/office/drawing/2014/main" id="{DC93580F-7051-4B58-8BEA-E9270B9F7FCC}"/>
              </a:ext>
            </a:extLst>
          </p:cNvPr>
          <p:cNvSpPr txBox="1"/>
          <p:nvPr/>
        </p:nvSpPr>
        <p:spPr>
          <a:xfrm>
            <a:off x="249321" y="5120023"/>
            <a:ext cx="3686175" cy="369332"/>
          </a:xfrm>
          <a:prstGeom prst="rect">
            <a:avLst/>
          </a:prstGeom>
          <a:noFill/>
        </p:spPr>
        <p:txBody>
          <a:bodyPr wrap="square" rtlCol="0">
            <a:spAutoFit/>
          </a:bodyPr>
          <a:lstStyle/>
          <a:p>
            <a:r>
              <a:rPr lang="en-US" dirty="0"/>
              <a:t>Virgin Galactic’s SpaceShipTwo!</a:t>
            </a:r>
          </a:p>
        </p:txBody>
      </p:sp>
    </p:spTree>
    <p:extLst>
      <p:ext uri="{BB962C8B-B14F-4D97-AF65-F5344CB8AC3E}">
        <p14:creationId xmlns:p14="http://schemas.microsoft.com/office/powerpoint/2010/main" val="336854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29466" y="37093"/>
            <a:ext cx="10353675" cy="969963"/>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Propulsion Team</a:t>
            </a:r>
          </a:p>
        </p:txBody>
      </p:sp>
      <p:grpSp>
        <p:nvGrpSpPr>
          <p:cNvPr id="30" name="Group 29"/>
          <p:cNvGrpSpPr/>
          <p:nvPr/>
        </p:nvGrpSpPr>
        <p:grpSpPr>
          <a:xfrm>
            <a:off x="-1" y="5853722"/>
            <a:ext cx="12192001" cy="1004277"/>
            <a:chOff x="0" y="2667000"/>
            <a:chExt cx="12192001" cy="1524000"/>
          </a:xfrm>
        </p:grpSpPr>
        <p:pic>
          <p:nvPicPr>
            <p:cNvPr id="32"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3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3" name="Online Media 2" title="UNH SEDS Summer Hotfire Test 2019">
            <a:hlinkClick r:id="" action="ppaction://media"/>
            <a:extLst>
              <a:ext uri="{FF2B5EF4-FFF2-40B4-BE49-F238E27FC236}">
                <a16:creationId xmlns:a16="http://schemas.microsoft.com/office/drawing/2014/main" id="{BBF7F078-00E7-4F16-B825-03408DD76E4F}"/>
              </a:ext>
            </a:extLst>
          </p:cNvPr>
          <p:cNvPicPr>
            <a:picLocks noRot="1" noChangeAspect="1"/>
          </p:cNvPicPr>
          <p:nvPr>
            <a:videoFile r:link="rId1"/>
          </p:nvPr>
        </p:nvPicPr>
        <p:blipFill>
          <a:blip r:embed="rId5"/>
          <a:stretch>
            <a:fillRect/>
          </a:stretch>
        </p:blipFill>
        <p:spPr>
          <a:xfrm>
            <a:off x="1901814" y="994356"/>
            <a:ext cx="8388372" cy="4718459"/>
          </a:xfrm>
          <a:prstGeom prst="rect">
            <a:avLst/>
          </a:prstGeom>
        </p:spPr>
      </p:pic>
    </p:spTree>
    <p:extLst>
      <p:ext uri="{BB962C8B-B14F-4D97-AF65-F5344CB8AC3E}">
        <p14:creationId xmlns:p14="http://schemas.microsoft.com/office/powerpoint/2010/main" val="23388817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2728</TotalTime>
  <Words>587</Words>
  <Application>Microsoft Office PowerPoint</Application>
  <PresentationFormat>Widescreen</PresentationFormat>
  <Paragraphs>128</Paragraphs>
  <Slides>18</Slides>
  <Notes>5</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Average</vt:lpstr>
      <vt:lpstr>Calibri</vt:lpstr>
      <vt:lpstr>Calisto MT</vt:lpstr>
      <vt:lpstr>Wingdings 2</vt:lpstr>
      <vt:lpstr>Slate</vt:lpstr>
      <vt:lpstr>UNH SEDS</vt:lpstr>
      <vt:lpstr>PowerPoint Presentation</vt:lpstr>
      <vt:lpstr>PowerPoint Presentation</vt:lpstr>
      <vt:lpstr>PowerPoint Presentation</vt:lpstr>
      <vt:lpstr>PowerPoint Presentation</vt:lpstr>
      <vt:lpstr>Project Overview </vt:lpstr>
      <vt:lpstr>PowerPoint Presentation</vt:lpstr>
      <vt:lpstr>What is a Hybrid Engine Rocket?</vt:lpstr>
      <vt:lpstr>Propulsion Team</vt:lpstr>
      <vt:lpstr>PowerPoint Presentation</vt:lpstr>
      <vt:lpstr>PowerPoint Presentation</vt:lpstr>
      <vt:lpstr>PowerPoint Presentation</vt:lpstr>
      <vt:lpstr>Gimbal System </vt:lpstr>
      <vt:lpstr>SpaceVision</vt:lpstr>
      <vt:lpstr>Networking Opportunities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Charlie Nitschelm</cp:lastModifiedBy>
  <cp:revision>56</cp:revision>
  <dcterms:created xsi:type="dcterms:W3CDTF">2019-04-03T21:17:49Z</dcterms:created>
  <dcterms:modified xsi:type="dcterms:W3CDTF">2019-09-11T23:38:02Z</dcterms:modified>
</cp:coreProperties>
</file>